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2" r:id="rId1"/>
  </p:sldMasterIdLst>
  <p:notesMasterIdLst>
    <p:notesMasterId r:id="rId20"/>
  </p:notesMasterIdLst>
  <p:sldIdLst>
    <p:sldId id="256" r:id="rId2"/>
    <p:sldId id="260" r:id="rId3"/>
    <p:sldId id="258" r:id="rId4"/>
    <p:sldId id="259" r:id="rId5"/>
    <p:sldId id="314" r:id="rId6"/>
    <p:sldId id="315" r:id="rId7"/>
    <p:sldId id="316" r:id="rId8"/>
    <p:sldId id="317" r:id="rId9"/>
    <p:sldId id="318" r:id="rId10"/>
    <p:sldId id="319" r:id="rId11"/>
    <p:sldId id="321" r:id="rId12"/>
    <p:sldId id="320" r:id="rId13"/>
    <p:sldId id="322" r:id="rId14"/>
    <p:sldId id="266" r:id="rId15"/>
    <p:sldId id="323" r:id="rId16"/>
    <p:sldId id="324" r:id="rId17"/>
    <p:sldId id="325" r:id="rId18"/>
    <p:sldId id="326" r:id="rId19"/>
  </p:sldIdLst>
  <p:sldSz cx="9144000" cy="5143500" type="screen16x9"/>
  <p:notesSz cx="6858000" cy="9144000"/>
  <p:embeddedFontLst>
    <p:embeddedFont>
      <p:font typeface="Calibri" panose="020F0502020204030204" pitchFamily="34" charset="0"/>
      <p:regular r:id="rId21"/>
      <p:bold r:id="rId22"/>
      <p:italic r:id="rId23"/>
      <p:boldItalic r:id="rId24"/>
    </p:embeddedFont>
    <p:embeddedFont>
      <p:font typeface="Manrope" panose="020B0604020202020204" charset="0"/>
      <p:regular r:id="rId25"/>
      <p:bold r:id="rId26"/>
    </p:embeddedFont>
    <p:embeddedFont>
      <p:font typeface="Source Sans Pro" panose="020B0503030403020204" pitchFamily="34" charset="0"/>
      <p:regular r:id="rId27"/>
      <p:bold r:id="rId28"/>
      <p:italic r:id="rId29"/>
      <p:boldItalic r:id="rId3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264FBA9-8D30-4555-AC0B-FB6760E1B868}">
  <a:tblStyle styleId="{1264FBA9-8D30-4555-AC0B-FB6760E1B86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3" d="100"/>
          <a:sy n="103" d="100"/>
        </p:scale>
        <p:origin x="874" y="82"/>
      </p:cViewPr>
      <p:guideLst/>
    </p:cSldViewPr>
  </p:slideViewPr>
  <p:notesTextViewPr>
    <p:cViewPr>
      <p:scale>
        <a:sx n="1" d="1"/>
        <a:sy n="1" d="1"/>
      </p:scale>
      <p:origin x="0" y="0"/>
    </p:cViewPr>
  </p:notesTextViewPr>
  <p:notesViewPr>
    <p:cSldViewPr snapToGrid="0">
      <p:cViewPr varScale="1">
        <p:scale>
          <a:sx n="62" d="100"/>
          <a:sy n="62" d="100"/>
        </p:scale>
        <p:origin x="3226" y="77"/>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font" Target="fonts/font1.fntdata"/><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f3ed943d1e_0_277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f3ed943d1e_0_277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486898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f3ed943d1e_0_277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f3ed943d1e_0_277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401468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f3ed943d1e_0_277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f3ed943d1e_0_277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934691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f3ed943d1e_0_277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f3ed943d1e_0_277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745847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f3ed943d1e_1_3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 name="Google Shape;352;gf3ed943d1e_1_3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Our Random Forest model is delivering impressive accuracy on the test data, helping us make accurate </a:t>
            </a:r>
            <a:r>
              <a:rPr lang="en-US" dirty="0" err="1"/>
              <a:t>predictions.False</a:t>
            </a:r>
            <a:r>
              <a:rPr lang="en-US" dirty="0"/>
              <a:t> Positive Rate (FPR):What is it? False Positive Rate is when the model wrongly predicts satisfaction (satisfied) when it's not actually the </a:t>
            </a:r>
            <a:r>
              <a:rPr lang="en-US" dirty="0" err="1"/>
              <a:t>case.Calculation</a:t>
            </a:r>
            <a:r>
              <a:rPr lang="en-US" dirty="0"/>
              <a:t>: (Predicted Satisfied / (Predicted Satisfied + Predicted Not Satisfied)) = 10737 / (10737 + 294) = 0.973False Negative Rate (FNR):What is it? False Negative Rate is when the model wrongly predicts dissatisfaction (not satisfied) when it's not </a:t>
            </a:r>
            <a:r>
              <a:rPr lang="en-US" dirty="0" err="1"/>
              <a:t>true.Calculation</a:t>
            </a:r>
            <a:r>
              <a:rPr lang="en-US" dirty="0"/>
              <a:t>: (Predicted Not Satisfied / (Predicted Not Satisfied + Predicted Satisfied)) = 294 / (294 + 10737) = 0.026Our Random Forest model is showcasing high accuracy, contributing to dependable predictions. Additionally, the calculated false positive rate and false negative rate provide insights into the model's performance when dealing with different satisfaction outcomes. This enables us to refine our approach and continue enhancing passenger satisfaction.</a:t>
            </a: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f3ed943d1e_0_277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f3ed943d1e_0_277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Ensemble Learning </a:t>
            </a:r>
            <a:r>
              <a:rPr lang="en-US" dirty="0" err="1"/>
              <a:t>Technique:What</a:t>
            </a:r>
            <a:r>
              <a:rPr lang="en-US" dirty="0"/>
              <a:t> is it? Random Forest is a smart way to combine the insights of many individual models into one powerful </a:t>
            </a:r>
            <a:r>
              <a:rPr lang="en-US" dirty="0" err="1"/>
              <a:t>prediction.Preventing</a:t>
            </a:r>
            <a:r>
              <a:rPr lang="en-US" dirty="0"/>
              <a:t> </a:t>
            </a:r>
            <a:r>
              <a:rPr lang="en-US" dirty="0" err="1"/>
              <a:t>Overfitting:Why</a:t>
            </a:r>
            <a:r>
              <a:rPr lang="en-US" dirty="0"/>
              <a:t> it matters? Overfitting can lead to wrong predictions. Random Forest tackles this by combining many predictions, preventing the model from getting too attached to any one </a:t>
            </a:r>
            <a:r>
              <a:rPr lang="en-US" dirty="0" err="1"/>
              <a:t>pattern.Dependable</a:t>
            </a:r>
            <a:r>
              <a:rPr lang="en-US" dirty="0"/>
              <a:t> </a:t>
            </a:r>
            <a:r>
              <a:rPr lang="en-US" dirty="0" err="1"/>
              <a:t>Predictions:How</a:t>
            </a:r>
            <a:r>
              <a:rPr lang="en-US" dirty="0"/>
              <a:t> it works: By bringing together different model views, Random Forest patches up individual weak spots, delivering predictions that you can </a:t>
            </a:r>
            <a:r>
              <a:rPr lang="en-US" dirty="0" err="1"/>
              <a:t>trust.With</a:t>
            </a:r>
            <a:r>
              <a:rPr lang="en-US" dirty="0"/>
              <a:t> the Random Forest technique, we're equipped to make predictions that are robust, reliable, and ready to power our understanding of passenger satisfaction.</a:t>
            </a:r>
            <a:endParaRPr dirty="0"/>
          </a:p>
        </p:txBody>
      </p:sp>
    </p:spTree>
    <p:extLst>
      <p:ext uri="{BB962C8B-B14F-4D97-AF65-F5344CB8AC3E}">
        <p14:creationId xmlns:p14="http://schemas.microsoft.com/office/powerpoint/2010/main" val="18962196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f3ed943d1e_0_277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f3ed943d1e_0_277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Seamless Inflight Wi-Fi and Enriched </a:t>
            </a:r>
            <a:r>
              <a:rPr lang="en-US" dirty="0" err="1"/>
              <a:t>Entertainment:Why</a:t>
            </a:r>
            <a:r>
              <a:rPr lang="en-US" dirty="0"/>
              <a:t> it matters: Prioritize the development of seamless inflight Wi-Fi services and expand entertainment options. This ensures passengers remain engaged and connected throughout their journey.2. Streamlined Online Booking and </a:t>
            </a:r>
            <a:r>
              <a:rPr lang="en-US" dirty="0" err="1"/>
              <a:t>Boarding:Why</a:t>
            </a:r>
            <a:r>
              <a:rPr lang="en-US" dirty="0"/>
              <a:t> it matters: Enhance the convenience of online booking procedures and streamline boarding processes. By reducing hassles, we contribute to a smoother and more pleasant passenger experience.3. Addressing Seat </a:t>
            </a:r>
            <a:r>
              <a:rPr lang="en-US" dirty="0" err="1"/>
              <a:t>Dissatisfaction:Why</a:t>
            </a:r>
            <a:r>
              <a:rPr lang="en-US" dirty="0"/>
              <a:t> it matters: Investigate and resolve the root causes of dissatisfaction among 26% of passengers with their seats. Tailoring seating options and comfort can significantly impact overall contentment.4. Tailoring to Business Traveler </a:t>
            </a:r>
            <a:r>
              <a:rPr lang="en-US" dirty="0" err="1"/>
              <a:t>Insights:Why</a:t>
            </a:r>
            <a:r>
              <a:rPr lang="en-US" dirty="0"/>
              <a:t> it matters: Leverage the insights gathered from the 69% business traveler segment. Customizing offerings and providing exclusive benefits can enhance loyalty and satisfaction within this valuable </a:t>
            </a:r>
            <a:r>
              <a:rPr lang="en-US" dirty="0" err="1"/>
              <a:t>segment.These</a:t>
            </a:r>
            <a:r>
              <a:rPr lang="en-US" dirty="0"/>
              <a:t> strategic recommendations hold the potential to redefine passenger satisfaction and position our airline as a leader in delivering exceptional journeys. Together, let's embark on a journey to elevate the flying experience to new heights.</a:t>
            </a:r>
            <a:endParaRPr dirty="0"/>
          </a:p>
        </p:txBody>
      </p:sp>
    </p:spTree>
    <p:extLst>
      <p:ext uri="{BB962C8B-B14F-4D97-AF65-F5344CB8AC3E}">
        <p14:creationId xmlns:p14="http://schemas.microsoft.com/office/powerpoint/2010/main" val="23996117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f3ed943d1e_0_277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f3ed943d1e_0_277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653540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f3ed943d1e_0_277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f3ed943d1e_0_277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946554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f3ed943d1e_0_278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f3ed943d1e_0_278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11b32e5a25b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11b32e5a25b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f3ed943d1e_0_277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f3ed943d1e_0_277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f3ed943d1e_0_277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f3ed943d1e_0_277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301626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f3ed943d1e_0_277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f3ed943d1e_0_277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477936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f3ed943d1e_0_277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f3ed943d1e_0_277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6689842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f3ed943d1e_0_277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f3ed943d1e_0_277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985491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f3ed943d1e_0_277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f3ed943d1e_0_277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781317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13100" y="2177150"/>
            <a:ext cx="5728200" cy="1973100"/>
          </a:xfrm>
          <a:prstGeom prst="rect">
            <a:avLst/>
          </a:prstGeom>
        </p:spPr>
        <p:txBody>
          <a:bodyPr spcFirstLastPara="1" wrap="square" lIns="91425" tIns="91425" rIns="91425" bIns="91425" anchor="ctr" anchorCtr="0">
            <a:noAutofit/>
          </a:bodyPr>
          <a:lstStyle>
            <a:lvl1pPr lvl="0">
              <a:spcBef>
                <a:spcPts val="0"/>
              </a:spcBef>
              <a:spcAft>
                <a:spcPts val="0"/>
              </a:spcAft>
              <a:buSzPts val="5200"/>
              <a:buNone/>
              <a:defRPr sz="6500">
                <a:solidFill>
                  <a:schemeClr val="lt1"/>
                </a:solidFill>
                <a:highlight>
                  <a:schemeClr val="dk2"/>
                </a:highlight>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713100" y="4218898"/>
            <a:ext cx="4514100" cy="3738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800"/>
              <a:buNone/>
              <a:defRPr>
                <a:solidFill>
                  <a:schemeClr val="dk1"/>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1"/>
        <p:cNvGrpSpPr/>
        <p:nvPr/>
      </p:nvGrpSpPr>
      <p:grpSpPr>
        <a:xfrm>
          <a:off x="0" y="0"/>
          <a:ext cx="0" cy="0"/>
          <a:chOff x="0" y="0"/>
          <a:chExt cx="0" cy="0"/>
        </a:xfrm>
      </p:grpSpPr>
      <p:sp>
        <p:nvSpPr>
          <p:cNvPr id="32" name="Google Shape;32;p9"/>
          <p:cNvSpPr txBox="1">
            <a:spLocks noGrp="1"/>
          </p:cNvSpPr>
          <p:nvPr>
            <p:ph type="subTitle" idx="1"/>
          </p:nvPr>
        </p:nvSpPr>
        <p:spPr>
          <a:xfrm>
            <a:off x="3578600" y="3299750"/>
            <a:ext cx="4850700" cy="1305300"/>
          </a:xfrm>
          <a:prstGeom prst="rect">
            <a:avLst/>
          </a:prstGeom>
        </p:spPr>
        <p:txBody>
          <a:bodyPr spcFirstLastPara="1" wrap="square" lIns="91425" tIns="91425" rIns="91425" bIns="91425" anchor="t" anchorCtr="0">
            <a:noAutofit/>
          </a:bodyPr>
          <a:lstStyle>
            <a:lvl1pPr lvl="0" algn="r">
              <a:lnSpc>
                <a:spcPct val="100000"/>
              </a:lnSpc>
              <a:spcBef>
                <a:spcPts val="0"/>
              </a:spcBef>
              <a:spcAft>
                <a:spcPts val="0"/>
              </a:spcAft>
              <a:buSzPts val="2100"/>
              <a:buN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3" name="Google Shape;33;p9"/>
          <p:cNvSpPr txBox="1">
            <a:spLocks noGrp="1"/>
          </p:cNvSpPr>
          <p:nvPr>
            <p:ph type="title"/>
          </p:nvPr>
        </p:nvSpPr>
        <p:spPr>
          <a:xfrm>
            <a:off x="4508100" y="2521275"/>
            <a:ext cx="3921300" cy="6855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200"/>
              <a:buNone/>
              <a:defRPr sz="3600">
                <a:solidFill>
                  <a:schemeClr val="lt1"/>
                </a:solidFill>
                <a:highlight>
                  <a:schemeClr val="dk2"/>
                </a:highlight>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36"/>
        <p:cNvGrpSpPr/>
        <p:nvPr/>
      </p:nvGrpSpPr>
      <p:grpSpPr>
        <a:xfrm>
          <a:off x="0" y="0"/>
          <a:ext cx="0" cy="0"/>
          <a:chOff x="0" y="0"/>
          <a:chExt cx="0" cy="0"/>
        </a:xfrm>
      </p:grpSpPr>
      <p:sp>
        <p:nvSpPr>
          <p:cNvPr id="37" name="Google Shape;37;p11"/>
          <p:cNvSpPr txBox="1">
            <a:spLocks noGrp="1"/>
          </p:cNvSpPr>
          <p:nvPr>
            <p:ph type="title" hasCustomPrompt="1"/>
          </p:nvPr>
        </p:nvSpPr>
        <p:spPr>
          <a:xfrm>
            <a:off x="713100" y="890222"/>
            <a:ext cx="6453000" cy="1290600"/>
          </a:xfrm>
          <a:prstGeom prst="rect">
            <a:avLst/>
          </a:prstGeom>
        </p:spPr>
        <p:txBody>
          <a:bodyPr spcFirstLastPara="1" wrap="square" lIns="91425" tIns="91425" rIns="91425" bIns="91425" anchor="ctr" anchorCtr="0">
            <a:noAutofit/>
          </a:bodyPr>
          <a:lstStyle>
            <a:lvl1pPr lvl="0">
              <a:spcBef>
                <a:spcPts val="0"/>
              </a:spcBef>
              <a:spcAft>
                <a:spcPts val="0"/>
              </a:spcAft>
              <a:buSzPts val="9000"/>
              <a:buNone/>
              <a:defRPr sz="8000">
                <a:solidFill>
                  <a:schemeClr val="lt1"/>
                </a:solidFill>
                <a:highlight>
                  <a:schemeClr val="dk2"/>
                </a:highlight>
              </a:defRPr>
            </a:lvl1pPr>
            <a:lvl2pPr lvl="1" algn="ctr">
              <a:spcBef>
                <a:spcPts val="0"/>
              </a:spcBef>
              <a:spcAft>
                <a:spcPts val="0"/>
              </a:spcAft>
              <a:buSzPts val="9000"/>
              <a:buNone/>
              <a:defRPr sz="9000"/>
            </a:lvl2pPr>
            <a:lvl3pPr lvl="2" algn="ctr">
              <a:spcBef>
                <a:spcPts val="0"/>
              </a:spcBef>
              <a:spcAft>
                <a:spcPts val="0"/>
              </a:spcAft>
              <a:buSzPts val="9000"/>
              <a:buNone/>
              <a:defRPr sz="9000"/>
            </a:lvl3pPr>
            <a:lvl4pPr lvl="3" algn="ctr">
              <a:spcBef>
                <a:spcPts val="0"/>
              </a:spcBef>
              <a:spcAft>
                <a:spcPts val="0"/>
              </a:spcAft>
              <a:buSzPts val="9000"/>
              <a:buNone/>
              <a:defRPr sz="9000"/>
            </a:lvl4pPr>
            <a:lvl5pPr lvl="4" algn="ctr">
              <a:spcBef>
                <a:spcPts val="0"/>
              </a:spcBef>
              <a:spcAft>
                <a:spcPts val="0"/>
              </a:spcAft>
              <a:buSzPts val="9000"/>
              <a:buNone/>
              <a:defRPr sz="9000"/>
            </a:lvl5pPr>
            <a:lvl6pPr lvl="5" algn="ctr">
              <a:spcBef>
                <a:spcPts val="0"/>
              </a:spcBef>
              <a:spcAft>
                <a:spcPts val="0"/>
              </a:spcAft>
              <a:buSzPts val="9000"/>
              <a:buNone/>
              <a:defRPr sz="9000"/>
            </a:lvl6pPr>
            <a:lvl7pPr lvl="6" algn="ctr">
              <a:spcBef>
                <a:spcPts val="0"/>
              </a:spcBef>
              <a:spcAft>
                <a:spcPts val="0"/>
              </a:spcAft>
              <a:buSzPts val="9000"/>
              <a:buNone/>
              <a:defRPr sz="9000"/>
            </a:lvl7pPr>
            <a:lvl8pPr lvl="7" algn="ctr">
              <a:spcBef>
                <a:spcPts val="0"/>
              </a:spcBef>
              <a:spcAft>
                <a:spcPts val="0"/>
              </a:spcAft>
              <a:buSzPts val="9000"/>
              <a:buNone/>
              <a:defRPr sz="9000"/>
            </a:lvl8pPr>
            <a:lvl9pPr lvl="8" algn="ctr">
              <a:spcBef>
                <a:spcPts val="0"/>
              </a:spcBef>
              <a:spcAft>
                <a:spcPts val="0"/>
              </a:spcAft>
              <a:buSzPts val="9000"/>
              <a:buNone/>
              <a:defRPr sz="9000"/>
            </a:lvl9pPr>
          </a:lstStyle>
          <a:p>
            <a:r>
              <a:t>xx%</a:t>
            </a:r>
          </a:p>
        </p:txBody>
      </p:sp>
      <p:sp>
        <p:nvSpPr>
          <p:cNvPr id="38" name="Google Shape;38;p11"/>
          <p:cNvSpPr txBox="1">
            <a:spLocks noGrp="1"/>
          </p:cNvSpPr>
          <p:nvPr>
            <p:ph type="subTitle" idx="1"/>
          </p:nvPr>
        </p:nvSpPr>
        <p:spPr>
          <a:xfrm>
            <a:off x="713100" y="2324436"/>
            <a:ext cx="4485000" cy="392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39"/>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40"/>
        <p:cNvGrpSpPr/>
        <p:nvPr/>
      </p:nvGrpSpPr>
      <p:grpSpPr>
        <a:xfrm>
          <a:off x="0" y="0"/>
          <a:ext cx="0" cy="0"/>
          <a:chOff x="0" y="0"/>
          <a:chExt cx="0" cy="0"/>
        </a:xfrm>
      </p:grpSpPr>
      <p:sp>
        <p:nvSpPr>
          <p:cNvPr id="41" name="Google Shape;41;p13"/>
          <p:cNvSpPr txBox="1">
            <a:spLocks noGrp="1"/>
          </p:cNvSpPr>
          <p:nvPr>
            <p:ph type="title"/>
          </p:nvPr>
        </p:nvSpPr>
        <p:spPr>
          <a:xfrm>
            <a:off x="713100" y="539400"/>
            <a:ext cx="7717800" cy="572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3200"/>
              <a:buNone/>
              <a:defRPr>
                <a:solidFill>
                  <a:schemeClr val="lt1"/>
                </a:solidFill>
                <a:highlight>
                  <a:schemeClr val="dk2"/>
                </a:highlight>
              </a:defRPr>
            </a:lvl1pPr>
            <a:lvl2pPr lvl="1" rtl="0">
              <a:spcBef>
                <a:spcPts val="0"/>
              </a:spcBef>
              <a:spcAft>
                <a:spcPts val="0"/>
              </a:spcAft>
              <a:buClr>
                <a:schemeClr val="lt1"/>
              </a:buClr>
              <a:buSzPts val="3200"/>
              <a:buNone/>
              <a:defRPr>
                <a:solidFill>
                  <a:schemeClr val="lt1"/>
                </a:solidFill>
                <a:highlight>
                  <a:schemeClr val="dk2"/>
                </a:highlight>
              </a:defRPr>
            </a:lvl2pPr>
            <a:lvl3pPr lvl="2" rtl="0">
              <a:spcBef>
                <a:spcPts val="0"/>
              </a:spcBef>
              <a:spcAft>
                <a:spcPts val="0"/>
              </a:spcAft>
              <a:buClr>
                <a:schemeClr val="lt1"/>
              </a:buClr>
              <a:buSzPts val="3200"/>
              <a:buNone/>
              <a:defRPr>
                <a:solidFill>
                  <a:schemeClr val="lt1"/>
                </a:solidFill>
                <a:highlight>
                  <a:schemeClr val="dk2"/>
                </a:highlight>
              </a:defRPr>
            </a:lvl3pPr>
            <a:lvl4pPr lvl="3" rtl="0">
              <a:spcBef>
                <a:spcPts val="0"/>
              </a:spcBef>
              <a:spcAft>
                <a:spcPts val="0"/>
              </a:spcAft>
              <a:buClr>
                <a:schemeClr val="lt1"/>
              </a:buClr>
              <a:buSzPts val="3200"/>
              <a:buNone/>
              <a:defRPr>
                <a:solidFill>
                  <a:schemeClr val="lt1"/>
                </a:solidFill>
                <a:highlight>
                  <a:schemeClr val="dk2"/>
                </a:highlight>
              </a:defRPr>
            </a:lvl4pPr>
            <a:lvl5pPr lvl="4" rtl="0">
              <a:spcBef>
                <a:spcPts val="0"/>
              </a:spcBef>
              <a:spcAft>
                <a:spcPts val="0"/>
              </a:spcAft>
              <a:buClr>
                <a:schemeClr val="lt1"/>
              </a:buClr>
              <a:buSzPts val="3200"/>
              <a:buNone/>
              <a:defRPr>
                <a:solidFill>
                  <a:schemeClr val="lt1"/>
                </a:solidFill>
                <a:highlight>
                  <a:schemeClr val="dk2"/>
                </a:highlight>
              </a:defRPr>
            </a:lvl5pPr>
            <a:lvl6pPr lvl="5" rtl="0">
              <a:spcBef>
                <a:spcPts val="0"/>
              </a:spcBef>
              <a:spcAft>
                <a:spcPts val="0"/>
              </a:spcAft>
              <a:buClr>
                <a:schemeClr val="lt1"/>
              </a:buClr>
              <a:buSzPts val="3200"/>
              <a:buNone/>
              <a:defRPr>
                <a:solidFill>
                  <a:schemeClr val="lt1"/>
                </a:solidFill>
                <a:highlight>
                  <a:schemeClr val="dk2"/>
                </a:highlight>
              </a:defRPr>
            </a:lvl6pPr>
            <a:lvl7pPr lvl="6" rtl="0">
              <a:spcBef>
                <a:spcPts val="0"/>
              </a:spcBef>
              <a:spcAft>
                <a:spcPts val="0"/>
              </a:spcAft>
              <a:buClr>
                <a:schemeClr val="lt1"/>
              </a:buClr>
              <a:buSzPts val="3200"/>
              <a:buNone/>
              <a:defRPr>
                <a:solidFill>
                  <a:schemeClr val="lt1"/>
                </a:solidFill>
                <a:highlight>
                  <a:schemeClr val="dk2"/>
                </a:highlight>
              </a:defRPr>
            </a:lvl7pPr>
            <a:lvl8pPr lvl="7" rtl="0">
              <a:spcBef>
                <a:spcPts val="0"/>
              </a:spcBef>
              <a:spcAft>
                <a:spcPts val="0"/>
              </a:spcAft>
              <a:buClr>
                <a:schemeClr val="lt1"/>
              </a:buClr>
              <a:buSzPts val="3200"/>
              <a:buNone/>
              <a:defRPr>
                <a:solidFill>
                  <a:schemeClr val="lt1"/>
                </a:solidFill>
                <a:highlight>
                  <a:schemeClr val="dk2"/>
                </a:highlight>
              </a:defRPr>
            </a:lvl8pPr>
            <a:lvl9pPr lvl="8" rtl="0">
              <a:spcBef>
                <a:spcPts val="0"/>
              </a:spcBef>
              <a:spcAft>
                <a:spcPts val="0"/>
              </a:spcAft>
              <a:buClr>
                <a:schemeClr val="lt1"/>
              </a:buClr>
              <a:buSzPts val="3200"/>
              <a:buNone/>
              <a:defRPr>
                <a:solidFill>
                  <a:schemeClr val="lt1"/>
                </a:solidFill>
                <a:highlight>
                  <a:schemeClr val="dk2"/>
                </a:highlight>
              </a:defRPr>
            </a:lvl9pPr>
          </a:lstStyle>
          <a:p>
            <a:endParaRPr/>
          </a:p>
        </p:txBody>
      </p:sp>
      <p:sp>
        <p:nvSpPr>
          <p:cNvPr id="42" name="Google Shape;42;p13"/>
          <p:cNvSpPr txBox="1">
            <a:spLocks noGrp="1"/>
          </p:cNvSpPr>
          <p:nvPr>
            <p:ph type="subTitle" idx="1"/>
          </p:nvPr>
        </p:nvSpPr>
        <p:spPr>
          <a:xfrm>
            <a:off x="787791" y="1834025"/>
            <a:ext cx="2354400" cy="393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a:solidFill>
                  <a:schemeClr val="dk2"/>
                </a:solidFill>
                <a:latin typeface="Manrope"/>
                <a:ea typeface="Manrope"/>
                <a:cs typeface="Manrope"/>
                <a:sym typeface="Manrope"/>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43" name="Google Shape;43;p13"/>
          <p:cNvSpPr txBox="1">
            <a:spLocks noGrp="1"/>
          </p:cNvSpPr>
          <p:nvPr>
            <p:ph type="subTitle" idx="2"/>
          </p:nvPr>
        </p:nvSpPr>
        <p:spPr>
          <a:xfrm>
            <a:off x="787791" y="2227625"/>
            <a:ext cx="2354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4" name="Google Shape;44;p13"/>
          <p:cNvSpPr txBox="1">
            <a:spLocks noGrp="1"/>
          </p:cNvSpPr>
          <p:nvPr>
            <p:ph type="title" idx="3" hasCustomPrompt="1"/>
          </p:nvPr>
        </p:nvSpPr>
        <p:spPr>
          <a:xfrm>
            <a:off x="1357500" y="1404824"/>
            <a:ext cx="1215000" cy="429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400">
                <a:solidFill>
                  <a:schemeClr val="dk2"/>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t>xx%</a:t>
            </a:r>
          </a:p>
        </p:txBody>
      </p:sp>
      <p:sp>
        <p:nvSpPr>
          <p:cNvPr id="45" name="Google Shape;45;p13"/>
          <p:cNvSpPr txBox="1">
            <a:spLocks noGrp="1"/>
          </p:cNvSpPr>
          <p:nvPr>
            <p:ph type="subTitle" idx="4"/>
          </p:nvPr>
        </p:nvSpPr>
        <p:spPr>
          <a:xfrm>
            <a:off x="3394791" y="1834025"/>
            <a:ext cx="2354400" cy="393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a:solidFill>
                  <a:schemeClr val="dk2"/>
                </a:solidFill>
                <a:latin typeface="Manrope"/>
                <a:ea typeface="Manrope"/>
                <a:cs typeface="Manrope"/>
                <a:sym typeface="Manrope"/>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46" name="Google Shape;46;p13"/>
          <p:cNvSpPr txBox="1">
            <a:spLocks noGrp="1"/>
          </p:cNvSpPr>
          <p:nvPr>
            <p:ph type="subTitle" idx="5"/>
          </p:nvPr>
        </p:nvSpPr>
        <p:spPr>
          <a:xfrm>
            <a:off x="3394791" y="2227625"/>
            <a:ext cx="2354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7" name="Google Shape;47;p13"/>
          <p:cNvSpPr txBox="1">
            <a:spLocks noGrp="1"/>
          </p:cNvSpPr>
          <p:nvPr>
            <p:ph type="title" idx="6" hasCustomPrompt="1"/>
          </p:nvPr>
        </p:nvSpPr>
        <p:spPr>
          <a:xfrm>
            <a:off x="3964500" y="1404824"/>
            <a:ext cx="1215000" cy="429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400">
                <a:solidFill>
                  <a:schemeClr val="dk2"/>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t>xx%</a:t>
            </a:r>
          </a:p>
        </p:txBody>
      </p:sp>
      <p:sp>
        <p:nvSpPr>
          <p:cNvPr id="48" name="Google Shape;48;p13"/>
          <p:cNvSpPr txBox="1">
            <a:spLocks noGrp="1"/>
          </p:cNvSpPr>
          <p:nvPr>
            <p:ph type="subTitle" idx="7"/>
          </p:nvPr>
        </p:nvSpPr>
        <p:spPr>
          <a:xfrm>
            <a:off x="6001791" y="1834025"/>
            <a:ext cx="2354400" cy="393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a:solidFill>
                  <a:schemeClr val="dk2"/>
                </a:solidFill>
                <a:latin typeface="Manrope"/>
                <a:ea typeface="Manrope"/>
                <a:cs typeface="Manrope"/>
                <a:sym typeface="Manrope"/>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49" name="Google Shape;49;p13"/>
          <p:cNvSpPr txBox="1">
            <a:spLocks noGrp="1"/>
          </p:cNvSpPr>
          <p:nvPr>
            <p:ph type="subTitle" idx="8"/>
          </p:nvPr>
        </p:nvSpPr>
        <p:spPr>
          <a:xfrm>
            <a:off x="6001791" y="2227625"/>
            <a:ext cx="2354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0" name="Google Shape;50;p13"/>
          <p:cNvSpPr txBox="1">
            <a:spLocks noGrp="1"/>
          </p:cNvSpPr>
          <p:nvPr>
            <p:ph type="title" idx="9" hasCustomPrompt="1"/>
          </p:nvPr>
        </p:nvSpPr>
        <p:spPr>
          <a:xfrm>
            <a:off x="6571500" y="1404824"/>
            <a:ext cx="1215000" cy="429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400">
                <a:solidFill>
                  <a:schemeClr val="dk2"/>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t>xx%</a:t>
            </a:r>
          </a:p>
        </p:txBody>
      </p:sp>
      <p:sp>
        <p:nvSpPr>
          <p:cNvPr id="51" name="Google Shape;51;p13"/>
          <p:cNvSpPr txBox="1">
            <a:spLocks noGrp="1"/>
          </p:cNvSpPr>
          <p:nvPr>
            <p:ph type="subTitle" idx="13"/>
          </p:nvPr>
        </p:nvSpPr>
        <p:spPr>
          <a:xfrm>
            <a:off x="787791" y="3516846"/>
            <a:ext cx="2354400" cy="393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a:solidFill>
                  <a:schemeClr val="dk2"/>
                </a:solidFill>
                <a:latin typeface="Manrope"/>
                <a:ea typeface="Manrope"/>
                <a:cs typeface="Manrope"/>
                <a:sym typeface="Manrope"/>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52" name="Google Shape;52;p13"/>
          <p:cNvSpPr txBox="1">
            <a:spLocks noGrp="1"/>
          </p:cNvSpPr>
          <p:nvPr>
            <p:ph type="subTitle" idx="14"/>
          </p:nvPr>
        </p:nvSpPr>
        <p:spPr>
          <a:xfrm>
            <a:off x="787791" y="3910446"/>
            <a:ext cx="2354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3" name="Google Shape;53;p13"/>
          <p:cNvSpPr txBox="1">
            <a:spLocks noGrp="1"/>
          </p:cNvSpPr>
          <p:nvPr>
            <p:ph type="title" idx="15" hasCustomPrompt="1"/>
          </p:nvPr>
        </p:nvSpPr>
        <p:spPr>
          <a:xfrm>
            <a:off x="1357500" y="3087688"/>
            <a:ext cx="1215000" cy="429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400">
                <a:solidFill>
                  <a:schemeClr val="dk2"/>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t>xx%</a:t>
            </a:r>
          </a:p>
        </p:txBody>
      </p:sp>
      <p:sp>
        <p:nvSpPr>
          <p:cNvPr id="54" name="Google Shape;54;p13"/>
          <p:cNvSpPr txBox="1">
            <a:spLocks noGrp="1"/>
          </p:cNvSpPr>
          <p:nvPr>
            <p:ph type="subTitle" idx="16"/>
          </p:nvPr>
        </p:nvSpPr>
        <p:spPr>
          <a:xfrm>
            <a:off x="3394791" y="3516846"/>
            <a:ext cx="2354400" cy="393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a:solidFill>
                  <a:schemeClr val="dk2"/>
                </a:solidFill>
                <a:latin typeface="Manrope"/>
                <a:ea typeface="Manrope"/>
                <a:cs typeface="Manrope"/>
                <a:sym typeface="Manrope"/>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55" name="Google Shape;55;p13"/>
          <p:cNvSpPr txBox="1">
            <a:spLocks noGrp="1"/>
          </p:cNvSpPr>
          <p:nvPr>
            <p:ph type="subTitle" idx="17"/>
          </p:nvPr>
        </p:nvSpPr>
        <p:spPr>
          <a:xfrm>
            <a:off x="3394791" y="3910446"/>
            <a:ext cx="2354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6" name="Google Shape;56;p13"/>
          <p:cNvSpPr txBox="1">
            <a:spLocks noGrp="1"/>
          </p:cNvSpPr>
          <p:nvPr>
            <p:ph type="title" idx="18" hasCustomPrompt="1"/>
          </p:nvPr>
        </p:nvSpPr>
        <p:spPr>
          <a:xfrm>
            <a:off x="3964500" y="3087688"/>
            <a:ext cx="1215000" cy="429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400">
                <a:solidFill>
                  <a:schemeClr val="dk2"/>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t>xx%</a:t>
            </a:r>
          </a:p>
        </p:txBody>
      </p:sp>
      <p:sp>
        <p:nvSpPr>
          <p:cNvPr id="57" name="Google Shape;57;p13"/>
          <p:cNvSpPr txBox="1">
            <a:spLocks noGrp="1"/>
          </p:cNvSpPr>
          <p:nvPr>
            <p:ph type="subTitle" idx="19"/>
          </p:nvPr>
        </p:nvSpPr>
        <p:spPr>
          <a:xfrm>
            <a:off x="6001791" y="3516846"/>
            <a:ext cx="2354400" cy="393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a:solidFill>
                  <a:schemeClr val="dk2"/>
                </a:solidFill>
                <a:latin typeface="Manrope"/>
                <a:ea typeface="Manrope"/>
                <a:cs typeface="Manrope"/>
                <a:sym typeface="Manrope"/>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58" name="Google Shape;58;p13"/>
          <p:cNvSpPr txBox="1">
            <a:spLocks noGrp="1"/>
          </p:cNvSpPr>
          <p:nvPr>
            <p:ph type="subTitle" idx="20"/>
          </p:nvPr>
        </p:nvSpPr>
        <p:spPr>
          <a:xfrm>
            <a:off x="6001791" y="3910446"/>
            <a:ext cx="2354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9" name="Google Shape;59;p13"/>
          <p:cNvSpPr txBox="1">
            <a:spLocks noGrp="1"/>
          </p:cNvSpPr>
          <p:nvPr>
            <p:ph type="title" idx="21" hasCustomPrompt="1"/>
          </p:nvPr>
        </p:nvSpPr>
        <p:spPr>
          <a:xfrm>
            <a:off x="6571500" y="3087688"/>
            <a:ext cx="1215000" cy="429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400">
                <a:solidFill>
                  <a:schemeClr val="dk2"/>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t>xx%</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ext">
  <p:cSld name="BLANK_2">
    <p:spTree>
      <p:nvGrpSpPr>
        <p:cNvPr id="1" name="Shape 156"/>
        <p:cNvGrpSpPr/>
        <p:nvPr/>
      </p:nvGrpSpPr>
      <p:grpSpPr>
        <a:xfrm>
          <a:off x="0" y="0"/>
          <a:ext cx="0" cy="0"/>
          <a:chOff x="0" y="0"/>
          <a:chExt cx="0" cy="0"/>
        </a:xfrm>
      </p:grpSpPr>
      <p:sp>
        <p:nvSpPr>
          <p:cNvPr id="157" name="Google Shape;157;p28"/>
          <p:cNvSpPr txBox="1">
            <a:spLocks noGrp="1"/>
          </p:cNvSpPr>
          <p:nvPr>
            <p:ph type="title"/>
          </p:nvPr>
        </p:nvSpPr>
        <p:spPr>
          <a:xfrm>
            <a:off x="713100" y="1201112"/>
            <a:ext cx="378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solidFill>
                  <a:schemeClr val="lt1"/>
                </a:solidFill>
                <a:highlight>
                  <a:schemeClr val="dk2"/>
                </a:highlight>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58" name="Google Shape;158;p28"/>
          <p:cNvSpPr txBox="1">
            <a:spLocks noGrp="1"/>
          </p:cNvSpPr>
          <p:nvPr>
            <p:ph type="subTitle" idx="1"/>
          </p:nvPr>
        </p:nvSpPr>
        <p:spPr>
          <a:xfrm>
            <a:off x="713100" y="1841262"/>
            <a:ext cx="3425700" cy="2101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2"/>
              </a:buClr>
              <a:buSzPts val="1400"/>
              <a:buChar char="●"/>
              <a:defRPr sz="1400"/>
            </a:lvl1pPr>
            <a:lvl2pPr lvl="1" algn="ctr" rtl="0">
              <a:lnSpc>
                <a:spcPct val="100000"/>
              </a:lnSpc>
              <a:spcBef>
                <a:spcPts val="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p:cSld name="BLANK_12">
    <p:bg>
      <p:bgPr>
        <a:solidFill>
          <a:schemeClr val="dk2"/>
        </a:solidFill>
        <a:effectLst/>
      </p:bgPr>
    </p:bg>
    <p:spTree>
      <p:nvGrpSpPr>
        <p:cNvPr id="1" name="Shape 169"/>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1">
  <p:cSld name="BLANK_11">
    <p:spTree>
      <p:nvGrpSpPr>
        <p:cNvPr id="1" name="Shape 170"/>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100" y="539400"/>
            <a:ext cx="77178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200"/>
              <a:buFont typeface="Manrope"/>
              <a:buNone/>
              <a:defRPr sz="3200">
                <a:solidFill>
                  <a:schemeClr val="dk1"/>
                </a:solidFill>
                <a:latin typeface="Manrope"/>
                <a:ea typeface="Manrope"/>
                <a:cs typeface="Manrope"/>
                <a:sym typeface="Manrope"/>
              </a:defRPr>
            </a:lvl1pPr>
            <a:lvl2pPr lvl="1">
              <a:spcBef>
                <a:spcPts val="0"/>
              </a:spcBef>
              <a:spcAft>
                <a:spcPts val="0"/>
              </a:spcAft>
              <a:buClr>
                <a:schemeClr val="dk1"/>
              </a:buClr>
              <a:buSzPts val="3200"/>
              <a:buFont typeface="Manrope"/>
              <a:buNone/>
              <a:defRPr sz="3200">
                <a:solidFill>
                  <a:schemeClr val="dk1"/>
                </a:solidFill>
                <a:latin typeface="Manrope"/>
                <a:ea typeface="Manrope"/>
                <a:cs typeface="Manrope"/>
                <a:sym typeface="Manrope"/>
              </a:defRPr>
            </a:lvl2pPr>
            <a:lvl3pPr lvl="2">
              <a:spcBef>
                <a:spcPts val="0"/>
              </a:spcBef>
              <a:spcAft>
                <a:spcPts val="0"/>
              </a:spcAft>
              <a:buClr>
                <a:schemeClr val="dk1"/>
              </a:buClr>
              <a:buSzPts val="3200"/>
              <a:buFont typeface="Manrope"/>
              <a:buNone/>
              <a:defRPr sz="3200">
                <a:solidFill>
                  <a:schemeClr val="dk1"/>
                </a:solidFill>
                <a:latin typeface="Manrope"/>
                <a:ea typeface="Manrope"/>
                <a:cs typeface="Manrope"/>
                <a:sym typeface="Manrope"/>
              </a:defRPr>
            </a:lvl3pPr>
            <a:lvl4pPr lvl="3">
              <a:spcBef>
                <a:spcPts val="0"/>
              </a:spcBef>
              <a:spcAft>
                <a:spcPts val="0"/>
              </a:spcAft>
              <a:buClr>
                <a:schemeClr val="dk1"/>
              </a:buClr>
              <a:buSzPts val="3200"/>
              <a:buFont typeface="Manrope"/>
              <a:buNone/>
              <a:defRPr sz="3200">
                <a:solidFill>
                  <a:schemeClr val="dk1"/>
                </a:solidFill>
                <a:latin typeface="Manrope"/>
                <a:ea typeface="Manrope"/>
                <a:cs typeface="Manrope"/>
                <a:sym typeface="Manrope"/>
              </a:defRPr>
            </a:lvl4pPr>
            <a:lvl5pPr lvl="4">
              <a:spcBef>
                <a:spcPts val="0"/>
              </a:spcBef>
              <a:spcAft>
                <a:spcPts val="0"/>
              </a:spcAft>
              <a:buClr>
                <a:schemeClr val="dk1"/>
              </a:buClr>
              <a:buSzPts val="3200"/>
              <a:buFont typeface="Manrope"/>
              <a:buNone/>
              <a:defRPr sz="3200">
                <a:solidFill>
                  <a:schemeClr val="dk1"/>
                </a:solidFill>
                <a:latin typeface="Manrope"/>
                <a:ea typeface="Manrope"/>
                <a:cs typeface="Manrope"/>
                <a:sym typeface="Manrope"/>
              </a:defRPr>
            </a:lvl5pPr>
            <a:lvl6pPr lvl="5">
              <a:spcBef>
                <a:spcPts val="0"/>
              </a:spcBef>
              <a:spcAft>
                <a:spcPts val="0"/>
              </a:spcAft>
              <a:buClr>
                <a:schemeClr val="dk1"/>
              </a:buClr>
              <a:buSzPts val="3200"/>
              <a:buFont typeface="Manrope"/>
              <a:buNone/>
              <a:defRPr sz="3200">
                <a:solidFill>
                  <a:schemeClr val="dk1"/>
                </a:solidFill>
                <a:latin typeface="Manrope"/>
                <a:ea typeface="Manrope"/>
                <a:cs typeface="Manrope"/>
                <a:sym typeface="Manrope"/>
              </a:defRPr>
            </a:lvl6pPr>
            <a:lvl7pPr lvl="6">
              <a:spcBef>
                <a:spcPts val="0"/>
              </a:spcBef>
              <a:spcAft>
                <a:spcPts val="0"/>
              </a:spcAft>
              <a:buClr>
                <a:schemeClr val="dk1"/>
              </a:buClr>
              <a:buSzPts val="3200"/>
              <a:buFont typeface="Manrope"/>
              <a:buNone/>
              <a:defRPr sz="3200">
                <a:solidFill>
                  <a:schemeClr val="dk1"/>
                </a:solidFill>
                <a:latin typeface="Manrope"/>
                <a:ea typeface="Manrope"/>
                <a:cs typeface="Manrope"/>
                <a:sym typeface="Manrope"/>
              </a:defRPr>
            </a:lvl7pPr>
            <a:lvl8pPr lvl="7">
              <a:spcBef>
                <a:spcPts val="0"/>
              </a:spcBef>
              <a:spcAft>
                <a:spcPts val="0"/>
              </a:spcAft>
              <a:buClr>
                <a:schemeClr val="dk1"/>
              </a:buClr>
              <a:buSzPts val="3200"/>
              <a:buFont typeface="Manrope"/>
              <a:buNone/>
              <a:defRPr sz="3200">
                <a:solidFill>
                  <a:schemeClr val="dk1"/>
                </a:solidFill>
                <a:latin typeface="Manrope"/>
                <a:ea typeface="Manrope"/>
                <a:cs typeface="Manrope"/>
                <a:sym typeface="Manrope"/>
              </a:defRPr>
            </a:lvl8pPr>
            <a:lvl9pPr lvl="8">
              <a:spcBef>
                <a:spcPts val="0"/>
              </a:spcBef>
              <a:spcAft>
                <a:spcPts val="0"/>
              </a:spcAft>
              <a:buClr>
                <a:schemeClr val="dk1"/>
              </a:buClr>
              <a:buSzPts val="3200"/>
              <a:buFont typeface="Manrope"/>
              <a:buNone/>
              <a:defRPr sz="3200">
                <a:solidFill>
                  <a:schemeClr val="dk1"/>
                </a:solidFill>
                <a:latin typeface="Manrope"/>
                <a:ea typeface="Manrope"/>
                <a:cs typeface="Manrope"/>
                <a:sym typeface="Manrope"/>
              </a:defRPr>
            </a:lvl9pPr>
          </a:lstStyle>
          <a:p>
            <a:endParaRPr/>
          </a:p>
        </p:txBody>
      </p:sp>
      <p:sp>
        <p:nvSpPr>
          <p:cNvPr id="7" name="Google Shape;7;p1"/>
          <p:cNvSpPr txBox="1">
            <a:spLocks noGrp="1"/>
          </p:cNvSpPr>
          <p:nvPr>
            <p:ph type="body" idx="1"/>
          </p:nvPr>
        </p:nvSpPr>
        <p:spPr>
          <a:xfrm>
            <a:off x="713100" y="1152475"/>
            <a:ext cx="77178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1pPr>
            <a:lvl2pPr marL="914400" lvl="1" indent="-317500">
              <a:lnSpc>
                <a:spcPct val="100000"/>
              </a:lnSpc>
              <a:spcBef>
                <a:spcPts val="0"/>
              </a:spcBef>
              <a:spcAft>
                <a:spcPts val="0"/>
              </a:spcAft>
              <a:buClr>
                <a:schemeClr val="dk1"/>
              </a:buClr>
              <a:buSzPts val="1400"/>
              <a:buFont typeface="Source Sans Pro"/>
              <a:buChar char="○"/>
              <a:defRPr>
                <a:solidFill>
                  <a:schemeClr val="dk1"/>
                </a:solidFill>
                <a:latin typeface="Source Sans Pro"/>
                <a:ea typeface="Source Sans Pro"/>
                <a:cs typeface="Source Sans Pro"/>
                <a:sym typeface="Source Sans Pro"/>
              </a:defRPr>
            </a:lvl2pPr>
            <a:lvl3pPr marL="1371600" lvl="2" indent="-317500">
              <a:lnSpc>
                <a:spcPct val="100000"/>
              </a:lnSpc>
              <a:spcBef>
                <a:spcPts val="0"/>
              </a:spcBef>
              <a:spcAft>
                <a:spcPts val="0"/>
              </a:spcAft>
              <a:buClr>
                <a:schemeClr val="dk1"/>
              </a:buClr>
              <a:buSzPts val="1400"/>
              <a:buFont typeface="Source Sans Pro"/>
              <a:buChar char="■"/>
              <a:defRPr>
                <a:solidFill>
                  <a:schemeClr val="dk1"/>
                </a:solidFill>
                <a:latin typeface="Source Sans Pro"/>
                <a:ea typeface="Source Sans Pro"/>
                <a:cs typeface="Source Sans Pro"/>
                <a:sym typeface="Source Sans Pro"/>
              </a:defRPr>
            </a:lvl3pPr>
            <a:lvl4pPr marL="1828800" lvl="3" indent="-317500">
              <a:lnSpc>
                <a:spcPct val="100000"/>
              </a:lnSpc>
              <a:spcBef>
                <a:spcPts val="0"/>
              </a:spcBef>
              <a:spcAft>
                <a:spcPts val="0"/>
              </a:spcAft>
              <a:buClr>
                <a:schemeClr val="dk1"/>
              </a:buClr>
              <a:buSzPts val="1400"/>
              <a:buFont typeface="Source Sans Pro"/>
              <a:buChar char="●"/>
              <a:defRPr>
                <a:solidFill>
                  <a:schemeClr val="dk1"/>
                </a:solidFill>
                <a:latin typeface="Source Sans Pro"/>
                <a:ea typeface="Source Sans Pro"/>
                <a:cs typeface="Source Sans Pro"/>
                <a:sym typeface="Source Sans Pro"/>
              </a:defRPr>
            </a:lvl4pPr>
            <a:lvl5pPr marL="2286000" lvl="4" indent="-317500">
              <a:lnSpc>
                <a:spcPct val="100000"/>
              </a:lnSpc>
              <a:spcBef>
                <a:spcPts val="0"/>
              </a:spcBef>
              <a:spcAft>
                <a:spcPts val="0"/>
              </a:spcAft>
              <a:buClr>
                <a:schemeClr val="dk1"/>
              </a:buClr>
              <a:buSzPts val="1400"/>
              <a:buFont typeface="Source Sans Pro"/>
              <a:buChar char="○"/>
              <a:defRPr>
                <a:solidFill>
                  <a:schemeClr val="dk1"/>
                </a:solidFill>
                <a:latin typeface="Source Sans Pro"/>
                <a:ea typeface="Source Sans Pro"/>
                <a:cs typeface="Source Sans Pro"/>
                <a:sym typeface="Source Sans Pro"/>
              </a:defRPr>
            </a:lvl5pPr>
            <a:lvl6pPr marL="2743200" lvl="5" indent="-317500">
              <a:lnSpc>
                <a:spcPct val="100000"/>
              </a:lnSpc>
              <a:spcBef>
                <a:spcPts val="0"/>
              </a:spcBef>
              <a:spcAft>
                <a:spcPts val="0"/>
              </a:spcAft>
              <a:buClr>
                <a:schemeClr val="dk1"/>
              </a:buClr>
              <a:buSzPts val="1400"/>
              <a:buFont typeface="Source Sans Pro"/>
              <a:buChar char="■"/>
              <a:defRPr>
                <a:solidFill>
                  <a:schemeClr val="dk1"/>
                </a:solidFill>
                <a:latin typeface="Source Sans Pro"/>
                <a:ea typeface="Source Sans Pro"/>
                <a:cs typeface="Source Sans Pro"/>
                <a:sym typeface="Source Sans Pro"/>
              </a:defRPr>
            </a:lvl6pPr>
            <a:lvl7pPr marL="3200400" lvl="6" indent="-317500">
              <a:lnSpc>
                <a:spcPct val="100000"/>
              </a:lnSpc>
              <a:spcBef>
                <a:spcPts val="0"/>
              </a:spcBef>
              <a:spcAft>
                <a:spcPts val="0"/>
              </a:spcAft>
              <a:buClr>
                <a:schemeClr val="dk1"/>
              </a:buClr>
              <a:buSzPts val="1400"/>
              <a:buFont typeface="Source Sans Pro"/>
              <a:buChar char="●"/>
              <a:defRPr>
                <a:solidFill>
                  <a:schemeClr val="dk1"/>
                </a:solidFill>
                <a:latin typeface="Source Sans Pro"/>
                <a:ea typeface="Source Sans Pro"/>
                <a:cs typeface="Source Sans Pro"/>
                <a:sym typeface="Source Sans Pro"/>
              </a:defRPr>
            </a:lvl7pPr>
            <a:lvl8pPr marL="3657600" lvl="7" indent="-317500">
              <a:lnSpc>
                <a:spcPct val="100000"/>
              </a:lnSpc>
              <a:spcBef>
                <a:spcPts val="0"/>
              </a:spcBef>
              <a:spcAft>
                <a:spcPts val="0"/>
              </a:spcAft>
              <a:buClr>
                <a:schemeClr val="dk1"/>
              </a:buClr>
              <a:buSzPts val="1400"/>
              <a:buFont typeface="Source Sans Pro"/>
              <a:buChar char="○"/>
              <a:defRPr>
                <a:solidFill>
                  <a:schemeClr val="dk1"/>
                </a:solidFill>
                <a:latin typeface="Source Sans Pro"/>
                <a:ea typeface="Source Sans Pro"/>
                <a:cs typeface="Source Sans Pro"/>
                <a:sym typeface="Source Sans Pro"/>
              </a:defRPr>
            </a:lvl8pPr>
            <a:lvl9pPr marL="4114800" lvl="8" indent="-317500">
              <a:lnSpc>
                <a:spcPct val="100000"/>
              </a:lnSpc>
              <a:spcBef>
                <a:spcPts val="0"/>
              </a:spcBef>
              <a:spcAft>
                <a:spcPts val="0"/>
              </a:spcAft>
              <a:buClr>
                <a:schemeClr val="dk1"/>
              </a:buClr>
              <a:buSzPts val="1400"/>
              <a:buFont typeface="Source Sans Pro"/>
              <a:buChar char="■"/>
              <a:defRPr>
                <a:solidFill>
                  <a:schemeClr val="dk1"/>
                </a:solidFill>
                <a:latin typeface="Source Sans Pro"/>
                <a:ea typeface="Source Sans Pro"/>
                <a:cs typeface="Source Sans Pro"/>
                <a:sym typeface="Source Sans Pr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5" r:id="rId2"/>
    <p:sldLayoutId id="2147483657" r:id="rId3"/>
    <p:sldLayoutId id="2147483658" r:id="rId4"/>
    <p:sldLayoutId id="2147483659" r:id="rId5"/>
    <p:sldLayoutId id="2147483674" r:id="rId6"/>
    <p:sldLayoutId id="2147483678" r:id="rId7"/>
    <p:sldLayoutId id="2147483679"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sv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5.sv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37"/>
          <p:cNvSpPr txBox="1">
            <a:spLocks noGrp="1"/>
          </p:cNvSpPr>
          <p:nvPr>
            <p:ph type="ctrTitle"/>
          </p:nvPr>
        </p:nvSpPr>
        <p:spPr>
          <a:xfrm>
            <a:off x="58893" y="1130293"/>
            <a:ext cx="5977633" cy="1973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CA" sz="6000" b="0" i="0" dirty="0">
                <a:solidFill>
                  <a:schemeClr val="bg1">
                    <a:lumMod val="10000"/>
                  </a:schemeClr>
                </a:solidFill>
                <a:effectLst/>
                <a:latin typeface="Source Sans Pro" panose="020B0503030403020204" pitchFamily="34" charset="0"/>
                <a:ea typeface="Source Sans Pro" panose="020B0503030403020204" pitchFamily="34" charset="0"/>
              </a:rPr>
              <a:t>Unraveling Airline Satisfaction Insights</a:t>
            </a:r>
            <a:endParaRPr sz="6000" dirty="0">
              <a:solidFill>
                <a:schemeClr val="bg1">
                  <a:lumMod val="10000"/>
                </a:schemeClr>
              </a:solidFill>
              <a:latin typeface="Source Sans Pro" panose="020B0503030403020204" pitchFamily="34" charset="0"/>
              <a:ea typeface="Source Sans Pro" panose="020B0503030403020204" pitchFamily="34" charset="0"/>
            </a:endParaRPr>
          </a:p>
        </p:txBody>
      </p:sp>
      <p:sp>
        <p:nvSpPr>
          <p:cNvPr id="182" name="Google Shape;182;p37"/>
          <p:cNvSpPr txBox="1">
            <a:spLocks noGrp="1"/>
          </p:cNvSpPr>
          <p:nvPr>
            <p:ph type="subTitle" idx="1"/>
          </p:nvPr>
        </p:nvSpPr>
        <p:spPr>
          <a:xfrm>
            <a:off x="200143" y="3620429"/>
            <a:ext cx="4514100" cy="130634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Presented By : Jagjeet Singh </a:t>
            </a:r>
            <a:br>
              <a:rPr lang="en-US" dirty="0"/>
            </a:br>
            <a:r>
              <a:rPr lang="en-US" dirty="0"/>
              <a:t>Student No : 301263211</a:t>
            </a:r>
            <a:br>
              <a:rPr lang="en-US" dirty="0"/>
            </a:br>
            <a:r>
              <a:rPr lang="en-US" dirty="0"/>
              <a:t>Advisor : </a:t>
            </a:r>
            <a:r>
              <a:rPr lang="en-US" dirty="0" err="1"/>
              <a:t>Billal</a:t>
            </a:r>
            <a:r>
              <a:rPr lang="en-US" dirty="0"/>
              <a:t> </a:t>
            </a:r>
            <a:r>
              <a:rPr lang="en-US" dirty="0" err="1"/>
              <a:t>Hasanzadah</a:t>
            </a:r>
            <a:br>
              <a:rPr lang="en-US" dirty="0"/>
            </a:br>
            <a:r>
              <a:rPr lang="en-US" dirty="0"/>
              <a:t>Date: 16</a:t>
            </a:r>
            <a:r>
              <a:rPr lang="en-US" baseline="30000" dirty="0"/>
              <a:t>th</a:t>
            </a:r>
            <a:r>
              <a:rPr lang="en-US" dirty="0"/>
              <a:t> August 2023</a:t>
            </a:r>
            <a:endParaRPr dirty="0"/>
          </a:p>
        </p:txBody>
      </p:sp>
      <p:pic>
        <p:nvPicPr>
          <p:cNvPr id="183" name="Google Shape;183;p37"/>
          <p:cNvPicPr preferRelativeResize="0"/>
          <p:nvPr/>
        </p:nvPicPr>
        <p:blipFill rotWithShape="1">
          <a:blip r:embed="rId3">
            <a:alphaModFix/>
          </a:blip>
          <a:srcRect l="3174" t="16283" r="2056" b="18215"/>
          <a:stretch/>
        </p:blipFill>
        <p:spPr>
          <a:xfrm rot="486406">
            <a:off x="4157733" y="1500401"/>
            <a:ext cx="5427455" cy="2517278"/>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5" name="Google Shape;2055;p82">
            <a:extLst>
              <a:ext uri="{FF2B5EF4-FFF2-40B4-BE49-F238E27FC236}">
                <a16:creationId xmlns:a16="http://schemas.microsoft.com/office/drawing/2014/main" id="{EA5A665A-ED08-F6DE-4FBD-C093DCC80824}"/>
              </a:ext>
            </a:extLst>
          </p:cNvPr>
          <p:cNvSpPr/>
          <p:nvPr/>
        </p:nvSpPr>
        <p:spPr>
          <a:xfrm flipH="1">
            <a:off x="278302" y="4641034"/>
            <a:ext cx="234885" cy="330820"/>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ln>
            <a:headEnd type="none" w="sm" len="sm"/>
            <a:tailEnd type="none" w="sm" len="sm"/>
          </a:ln>
        </p:spPr>
        <p:style>
          <a:lnRef idx="2">
            <a:schemeClr val="accent1">
              <a:shade val="15000"/>
            </a:schemeClr>
          </a:lnRef>
          <a:fillRef idx="1">
            <a:schemeClr val="accent1"/>
          </a:fillRef>
          <a:effectRef idx="0">
            <a:schemeClr val="accent1"/>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 name="Google Shape;2055;p82">
            <a:extLst>
              <a:ext uri="{FF2B5EF4-FFF2-40B4-BE49-F238E27FC236}">
                <a16:creationId xmlns:a16="http://schemas.microsoft.com/office/drawing/2014/main" id="{FA96125A-F1F7-2954-30EC-796C5A29E4AD}"/>
              </a:ext>
            </a:extLst>
          </p:cNvPr>
          <p:cNvSpPr/>
          <p:nvPr/>
        </p:nvSpPr>
        <p:spPr>
          <a:xfrm flipH="1">
            <a:off x="3311554" y="4629442"/>
            <a:ext cx="234885" cy="330820"/>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ln>
            <a:headEnd type="none" w="sm" len="sm"/>
            <a:tailEnd type="none" w="sm" len="sm"/>
          </a:ln>
        </p:spPr>
        <p:style>
          <a:lnRef idx="2">
            <a:schemeClr val="accent1">
              <a:shade val="15000"/>
            </a:schemeClr>
          </a:lnRef>
          <a:fillRef idx="1">
            <a:schemeClr val="accent1"/>
          </a:fillRef>
          <a:effectRef idx="0">
            <a:schemeClr val="accent1"/>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 name="Google Shape;2055;p82">
            <a:extLst>
              <a:ext uri="{FF2B5EF4-FFF2-40B4-BE49-F238E27FC236}">
                <a16:creationId xmlns:a16="http://schemas.microsoft.com/office/drawing/2014/main" id="{B0BF3DC5-1B66-2B2F-ABE8-8DDB4EF4307F}"/>
              </a:ext>
            </a:extLst>
          </p:cNvPr>
          <p:cNvSpPr/>
          <p:nvPr/>
        </p:nvSpPr>
        <p:spPr>
          <a:xfrm flipH="1">
            <a:off x="6548499" y="4599705"/>
            <a:ext cx="234885" cy="330820"/>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ln>
            <a:headEnd type="none" w="sm" len="sm"/>
            <a:tailEnd type="none" w="sm" len="sm"/>
          </a:ln>
        </p:spPr>
        <p:style>
          <a:lnRef idx="2">
            <a:schemeClr val="dk1">
              <a:shade val="15000"/>
            </a:schemeClr>
          </a:lnRef>
          <a:fillRef idx="1">
            <a:schemeClr val="dk1"/>
          </a:fillRef>
          <a:effectRef idx="0">
            <a:schemeClr val="dk1"/>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2">
                  <a:lumMod val="65000"/>
                </a:schemeClr>
              </a:solidFill>
            </a:endParaRPr>
          </a:p>
        </p:txBody>
      </p:sp>
      <p:sp>
        <p:nvSpPr>
          <p:cNvPr id="11" name="TextBox 10">
            <a:extLst>
              <a:ext uri="{FF2B5EF4-FFF2-40B4-BE49-F238E27FC236}">
                <a16:creationId xmlns:a16="http://schemas.microsoft.com/office/drawing/2014/main" id="{D31613A9-3BA6-7882-6E21-BECB9E1ABB3F}"/>
              </a:ext>
            </a:extLst>
          </p:cNvPr>
          <p:cNvSpPr txBox="1"/>
          <p:nvPr/>
        </p:nvSpPr>
        <p:spPr>
          <a:xfrm>
            <a:off x="583576" y="4460928"/>
            <a:ext cx="1880839" cy="523220"/>
          </a:xfrm>
          <a:prstGeom prst="rect">
            <a:avLst/>
          </a:prstGeom>
          <a:noFill/>
        </p:spPr>
        <p:txBody>
          <a:bodyPr wrap="square" rtlCol="0">
            <a:spAutoFit/>
          </a:bodyPr>
          <a:lstStyle/>
          <a:p>
            <a:r>
              <a:rPr lang="en-US" dirty="0">
                <a:solidFill>
                  <a:schemeClr val="tx2">
                    <a:lumMod val="65000"/>
                  </a:schemeClr>
                </a:solidFill>
              </a:rPr>
              <a:t>Business Problem and Challenge</a:t>
            </a:r>
            <a:endParaRPr lang="en-CA" dirty="0">
              <a:solidFill>
                <a:schemeClr val="tx2">
                  <a:lumMod val="65000"/>
                </a:schemeClr>
              </a:solidFill>
            </a:endParaRPr>
          </a:p>
        </p:txBody>
      </p:sp>
      <p:sp>
        <p:nvSpPr>
          <p:cNvPr id="15" name="TextBox 14">
            <a:extLst>
              <a:ext uri="{FF2B5EF4-FFF2-40B4-BE49-F238E27FC236}">
                <a16:creationId xmlns:a16="http://schemas.microsoft.com/office/drawing/2014/main" id="{035B29AB-0E5C-605F-3B82-730D8719913B}"/>
              </a:ext>
            </a:extLst>
          </p:cNvPr>
          <p:cNvSpPr txBox="1"/>
          <p:nvPr/>
        </p:nvSpPr>
        <p:spPr>
          <a:xfrm>
            <a:off x="3644586" y="4460928"/>
            <a:ext cx="2014654" cy="523220"/>
          </a:xfrm>
          <a:prstGeom prst="rect">
            <a:avLst/>
          </a:prstGeom>
          <a:noFill/>
          <a:ln>
            <a:noFill/>
          </a:ln>
        </p:spPr>
        <p:txBody>
          <a:bodyPr wrap="square" rtlCol="0">
            <a:spAutoFit/>
          </a:bodyPr>
          <a:lstStyle/>
          <a:p>
            <a:r>
              <a:rPr lang="en-CA" dirty="0">
                <a:solidFill>
                  <a:schemeClr val="tx2">
                    <a:lumMod val="65000"/>
                  </a:schemeClr>
                </a:solidFill>
              </a:rPr>
              <a:t>Data Collection and Preprocessing</a:t>
            </a:r>
          </a:p>
        </p:txBody>
      </p:sp>
      <p:sp>
        <p:nvSpPr>
          <p:cNvPr id="16" name="TextBox 15">
            <a:extLst>
              <a:ext uri="{FF2B5EF4-FFF2-40B4-BE49-F238E27FC236}">
                <a16:creationId xmlns:a16="http://schemas.microsoft.com/office/drawing/2014/main" id="{EA7C22BD-9BF5-D605-EC91-338B2D038B0B}"/>
              </a:ext>
            </a:extLst>
          </p:cNvPr>
          <p:cNvSpPr txBox="1"/>
          <p:nvPr/>
        </p:nvSpPr>
        <p:spPr>
          <a:xfrm>
            <a:off x="6851045" y="4460928"/>
            <a:ext cx="2014653" cy="523220"/>
          </a:xfrm>
          <a:prstGeom prst="rect">
            <a:avLst/>
          </a:prstGeom>
          <a:noFill/>
          <a:ln>
            <a:noFill/>
          </a:ln>
        </p:spPr>
        <p:txBody>
          <a:bodyPr wrap="square" rtlCol="0">
            <a:spAutoFit/>
          </a:bodyPr>
          <a:lstStyle/>
          <a:p>
            <a:r>
              <a:rPr lang="en-CA" b="1" dirty="0">
                <a:solidFill>
                  <a:schemeClr val="bg1">
                    <a:lumMod val="10000"/>
                  </a:schemeClr>
                </a:solidFill>
              </a:rPr>
              <a:t>Exploring Data Patterns and Insights</a:t>
            </a:r>
          </a:p>
        </p:txBody>
      </p:sp>
      <p:sp>
        <p:nvSpPr>
          <p:cNvPr id="14" name="TextBox 13">
            <a:extLst>
              <a:ext uri="{FF2B5EF4-FFF2-40B4-BE49-F238E27FC236}">
                <a16:creationId xmlns:a16="http://schemas.microsoft.com/office/drawing/2014/main" id="{0BA41413-6D3D-B5CA-163E-E421E3A1A546}"/>
              </a:ext>
            </a:extLst>
          </p:cNvPr>
          <p:cNvSpPr txBox="1"/>
          <p:nvPr/>
        </p:nvSpPr>
        <p:spPr>
          <a:xfrm>
            <a:off x="507378" y="113948"/>
            <a:ext cx="4369421" cy="646331"/>
          </a:xfrm>
          <a:prstGeom prst="rect">
            <a:avLst/>
          </a:prstGeom>
          <a:noFill/>
        </p:spPr>
        <p:txBody>
          <a:bodyPr wrap="square">
            <a:spAutoFit/>
          </a:bodyPr>
          <a:lstStyle/>
          <a:p>
            <a:r>
              <a:rPr lang="en-CA" sz="3600" dirty="0">
                <a:latin typeface="Source Sans Pro" panose="020B0503030403020204" pitchFamily="34" charset="0"/>
                <a:ea typeface="Source Sans Pro" panose="020B0503030403020204" pitchFamily="34" charset="0"/>
              </a:rPr>
              <a:t>Correlation Heatmap </a:t>
            </a:r>
          </a:p>
        </p:txBody>
      </p:sp>
      <p:pic>
        <p:nvPicPr>
          <p:cNvPr id="2" name="Picture 1" descr="A colorful grid with numbers&#10;&#10;Description automatically generated with medium confidence">
            <a:extLst>
              <a:ext uri="{FF2B5EF4-FFF2-40B4-BE49-F238E27FC236}">
                <a16:creationId xmlns:a16="http://schemas.microsoft.com/office/drawing/2014/main" id="{93070877-573B-9729-AEDA-989675ECE4B3}"/>
              </a:ext>
            </a:extLst>
          </p:cNvPr>
          <p:cNvPicPr>
            <a:picLocks noChangeAspect="1"/>
          </p:cNvPicPr>
          <p:nvPr/>
        </p:nvPicPr>
        <p:blipFill rotWithShape="1">
          <a:blip r:embed="rId3"/>
          <a:srcRect l="1087" t="104" r="1932" b="2484"/>
          <a:stretch/>
        </p:blipFill>
        <p:spPr bwMode="auto">
          <a:xfrm>
            <a:off x="395744" y="760278"/>
            <a:ext cx="8226161" cy="3209555"/>
          </a:xfrm>
          <a:prstGeom prst="rect">
            <a:avLst/>
          </a:prstGeom>
          <a:ln>
            <a:noFill/>
          </a:ln>
          <a:extLst>
            <a:ext uri="{53640926-AAD7-44D8-BBD7-CCE9431645EC}">
              <a14:shadowObscured xmlns:a14="http://schemas.microsoft.com/office/drawing/2010/main"/>
            </a:ext>
          </a:extLst>
        </p:spPr>
      </p:pic>
      <p:sp>
        <p:nvSpPr>
          <p:cNvPr id="4" name="Rectangle 3">
            <a:extLst>
              <a:ext uri="{FF2B5EF4-FFF2-40B4-BE49-F238E27FC236}">
                <a16:creationId xmlns:a16="http://schemas.microsoft.com/office/drawing/2014/main" id="{E8AB8AFA-49FA-EC22-6C81-B9B0A70CD9FA}"/>
              </a:ext>
            </a:extLst>
          </p:cNvPr>
          <p:cNvSpPr/>
          <p:nvPr/>
        </p:nvSpPr>
        <p:spPr>
          <a:xfrm>
            <a:off x="7077307" y="760279"/>
            <a:ext cx="379142" cy="2686335"/>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9" name="Straight Arrow Connector 8">
            <a:extLst>
              <a:ext uri="{FF2B5EF4-FFF2-40B4-BE49-F238E27FC236}">
                <a16:creationId xmlns:a16="http://schemas.microsoft.com/office/drawing/2014/main" id="{B5B8C7D7-359A-163D-2097-651B171BFBAD}"/>
              </a:ext>
            </a:extLst>
          </p:cNvPr>
          <p:cNvCxnSpPr>
            <a:cxnSpLocks/>
          </p:cNvCxnSpPr>
          <p:nvPr/>
        </p:nvCxnSpPr>
        <p:spPr>
          <a:xfrm flipV="1">
            <a:off x="6665941" y="3684198"/>
            <a:ext cx="478274" cy="18899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F823DE1D-EBEB-B415-1068-89C45CE5B7EB}"/>
              </a:ext>
            </a:extLst>
          </p:cNvPr>
          <p:cNvSpPr txBox="1"/>
          <p:nvPr/>
        </p:nvSpPr>
        <p:spPr>
          <a:xfrm>
            <a:off x="395744" y="4076486"/>
            <a:ext cx="8577271" cy="307777"/>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Source Sans Pro" panose="020B0503030403020204" pitchFamily="34" charset="0"/>
                <a:ea typeface="Source Sans Pro" panose="020B0503030403020204" pitchFamily="34" charset="0"/>
              </a:rPr>
              <a:t>Selected attributes with higher correlation to satisfaction, which was mostly in-flight passenger experience</a:t>
            </a:r>
            <a:endParaRPr lang="en-CA" dirty="0">
              <a:latin typeface="Source Sans Pro" panose="020B0503030403020204" pitchFamily="34" charset="0"/>
              <a:ea typeface="Source Sans Pro" panose="020B0503030403020204" pitchFamily="34" charset="0"/>
            </a:endParaRPr>
          </a:p>
        </p:txBody>
      </p:sp>
    </p:spTree>
    <p:extLst>
      <p:ext uri="{BB962C8B-B14F-4D97-AF65-F5344CB8AC3E}">
        <p14:creationId xmlns:p14="http://schemas.microsoft.com/office/powerpoint/2010/main" val="24552006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pic>
        <p:nvPicPr>
          <p:cNvPr id="4" name="Graphic 3" descr="Monitor outline">
            <a:extLst>
              <a:ext uri="{FF2B5EF4-FFF2-40B4-BE49-F238E27FC236}">
                <a16:creationId xmlns:a16="http://schemas.microsoft.com/office/drawing/2014/main" id="{2BC5CBB1-C92B-0612-6A82-475F3A5A0C3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144429" y="1212912"/>
            <a:ext cx="3308195" cy="2981092"/>
          </a:xfrm>
          <a:prstGeom prst="rect">
            <a:avLst/>
          </a:prstGeom>
        </p:spPr>
      </p:pic>
      <p:sp>
        <p:nvSpPr>
          <p:cNvPr id="5" name="Google Shape;2055;p82">
            <a:extLst>
              <a:ext uri="{FF2B5EF4-FFF2-40B4-BE49-F238E27FC236}">
                <a16:creationId xmlns:a16="http://schemas.microsoft.com/office/drawing/2014/main" id="{EA5A665A-ED08-F6DE-4FBD-C093DCC80824}"/>
              </a:ext>
            </a:extLst>
          </p:cNvPr>
          <p:cNvSpPr/>
          <p:nvPr/>
        </p:nvSpPr>
        <p:spPr>
          <a:xfrm flipH="1">
            <a:off x="278302" y="4700507"/>
            <a:ext cx="234885" cy="330820"/>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ln>
            <a:headEnd type="none" w="sm" len="sm"/>
            <a:tailEnd type="none" w="sm" len="sm"/>
          </a:ln>
        </p:spPr>
        <p:style>
          <a:lnRef idx="2">
            <a:schemeClr val="dk1">
              <a:shade val="15000"/>
            </a:schemeClr>
          </a:lnRef>
          <a:fillRef idx="1">
            <a:schemeClr val="dk1"/>
          </a:fillRef>
          <a:effectRef idx="0">
            <a:schemeClr val="dk1"/>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 name="Google Shape;2055;p82">
            <a:extLst>
              <a:ext uri="{FF2B5EF4-FFF2-40B4-BE49-F238E27FC236}">
                <a16:creationId xmlns:a16="http://schemas.microsoft.com/office/drawing/2014/main" id="{FA96125A-F1F7-2954-30EC-796C5A29E4AD}"/>
              </a:ext>
            </a:extLst>
          </p:cNvPr>
          <p:cNvSpPr/>
          <p:nvPr/>
        </p:nvSpPr>
        <p:spPr>
          <a:xfrm flipH="1">
            <a:off x="3311554" y="4629442"/>
            <a:ext cx="234885" cy="330820"/>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ln>
            <a:headEnd type="none" w="sm" len="sm"/>
            <a:tailEnd type="none" w="sm" len="sm"/>
          </a:ln>
        </p:spPr>
        <p:style>
          <a:lnRef idx="2">
            <a:schemeClr val="accent1">
              <a:shade val="15000"/>
            </a:schemeClr>
          </a:lnRef>
          <a:fillRef idx="1">
            <a:schemeClr val="accent1"/>
          </a:fillRef>
          <a:effectRef idx="0">
            <a:schemeClr val="accent1"/>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 name="Google Shape;2055;p82">
            <a:extLst>
              <a:ext uri="{FF2B5EF4-FFF2-40B4-BE49-F238E27FC236}">
                <a16:creationId xmlns:a16="http://schemas.microsoft.com/office/drawing/2014/main" id="{B0BF3DC5-1B66-2B2F-ABE8-8DDB4EF4307F}"/>
              </a:ext>
            </a:extLst>
          </p:cNvPr>
          <p:cNvSpPr/>
          <p:nvPr/>
        </p:nvSpPr>
        <p:spPr>
          <a:xfrm flipH="1">
            <a:off x="6548499" y="4629441"/>
            <a:ext cx="234885" cy="330820"/>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ln>
            <a:headEnd type="none" w="sm" len="sm"/>
            <a:tailEnd type="none" w="sm" len="sm"/>
          </a:ln>
        </p:spPr>
        <p:style>
          <a:lnRef idx="2">
            <a:schemeClr val="accent1">
              <a:shade val="15000"/>
            </a:schemeClr>
          </a:lnRef>
          <a:fillRef idx="1">
            <a:schemeClr val="accent1"/>
          </a:fillRef>
          <a:effectRef idx="0">
            <a:schemeClr val="accent1"/>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2">
                  <a:lumMod val="65000"/>
                </a:schemeClr>
              </a:solidFill>
            </a:endParaRPr>
          </a:p>
        </p:txBody>
      </p:sp>
      <p:sp>
        <p:nvSpPr>
          <p:cNvPr id="16" name="TextBox 15">
            <a:extLst>
              <a:ext uri="{FF2B5EF4-FFF2-40B4-BE49-F238E27FC236}">
                <a16:creationId xmlns:a16="http://schemas.microsoft.com/office/drawing/2014/main" id="{EA7C22BD-9BF5-D605-EC91-338B2D038B0B}"/>
              </a:ext>
            </a:extLst>
          </p:cNvPr>
          <p:cNvSpPr txBox="1"/>
          <p:nvPr/>
        </p:nvSpPr>
        <p:spPr>
          <a:xfrm>
            <a:off x="6893064" y="4503505"/>
            <a:ext cx="2014653" cy="523220"/>
          </a:xfrm>
          <a:prstGeom prst="rect">
            <a:avLst/>
          </a:prstGeom>
          <a:noFill/>
          <a:ln>
            <a:noFill/>
          </a:ln>
        </p:spPr>
        <p:txBody>
          <a:bodyPr wrap="square" rtlCol="0">
            <a:spAutoFit/>
          </a:bodyPr>
          <a:lstStyle/>
          <a:p>
            <a:r>
              <a:rPr lang="en-CA" dirty="0">
                <a:solidFill>
                  <a:schemeClr val="tx2">
                    <a:lumMod val="65000"/>
                  </a:schemeClr>
                </a:solidFill>
              </a:rPr>
              <a:t>Recommendation and Next Steps </a:t>
            </a:r>
          </a:p>
        </p:txBody>
      </p:sp>
      <p:sp>
        <p:nvSpPr>
          <p:cNvPr id="14" name="TextBox 13">
            <a:extLst>
              <a:ext uri="{FF2B5EF4-FFF2-40B4-BE49-F238E27FC236}">
                <a16:creationId xmlns:a16="http://schemas.microsoft.com/office/drawing/2014/main" id="{0BA41413-6D3D-B5CA-163E-E421E3A1A546}"/>
              </a:ext>
            </a:extLst>
          </p:cNvPr>
          <p:cNvSpPr txBox="1"/>
          <p:nvPr/>
        </p:nvSpPr>
        <p:spPr>
          <a:xfrm>
            <a:off x="336272" y="300379"/>
            <a:ext cx="5930715" cy="646331"/>
          </a:xfrm>
          <a:prstGeom prst="rect">
            <a:avLst/>
          </a:prstGeom>
          <a:noFill/>
        </p:spPr>
        <p:txBody>
          <a:bodyPr wrap="square">
            <a:spAutoFit/>
          </a:bodyPr>
          <a:lstStyle/>
          <a:p>
            <a:r>
              <a:rPr lang="en-CA" sz="3600" dirty="0">
                <a:latin typeface="Source Sans Pro" panose="020B0503030403020204" pitchFamily="34" charset="0"/>
                <a:ea typeface="Source Sans Pro" panose="020B0503030403020204" pitchFamily="34" charset="0"/>
              </a:rPr>
              <a:t> Predictive Techniques Used</a:t>
            </a:r>
          </a:p>
        </p:txBody>
      </p:sp>
      <p:sp>
        <p:nvSpPr>
          <p:cNvPr id="8" name="TextBox 7">
            <a:extLst>
              <a:ext uri="{FF2B5EF4-FFF2-40B4-BE49-F238E27FC236}">
                <a16:creationId xmlns:a16="http://schemas.microsoft.com/office/drawing/2014/main" id="{677DAD48-0E27-24F2-9157-6C782D4E7D63}"/>
              </a:ext>
            </a:extLst>
          </p:cNvPr>
          <p:cNvSpPr txBox="1"/>
          <p:nvPr/>
        </p:nvSpPr>
        <p:spPr>
          <a:xfrm>
            <a:off x="521590" y="4544834"/>
            <a:ext cx="1785578" cy="523220"/>
          </a:xfrm>
          <a:prstGeom prst="rect">
            <a:avLst/>
          </a:prstGeom>
          <a:noFill/>
        </p:spPr>
        <p:txBody>
          <a:bodyPr wrap="square">
            <a:spAutoFit/>
          </a:bodyPr>
          <a:lstStyle/>
          <a:p>
            <a:pPr marL="0" lvl="0" indent="0" algn="ctr" rtl="0">
              <a:spcBef>
                <a:spcPts val="0"/>
              </a:spcBef>
              <a:spcAft>
                <a:spcPts val="0"/>
              </a:spcAft>
              <a:buNone/>
            </a:pPr>
            <a:r>
              <a:rPr lang="en-US" b="1" dirty="0">
                <a:solidFill>
                  <a:schemeClr val="bg1">
                    <a:lumMod val="10000"/>
                  </a:schemeClr>
                </a:solidFill>
                <a:latin typeface="+mj-lt"/>
                <a:ea typeface="Source Sans Pro" panose="020B0503030403020204" pitchFamily="34" charset="0"/>
              </a:rPr>
              <a:t>Exploring Predictive Models</a:t>
            </a:r>
          </a:p>
        </p:txBody>
      </p:sp>
      <p:sp>
        <p:nvSpPr>
          <p:cNvPr id="12" name="TextBox 11">
            <a:extLst>
              <a:ext uri="{FF2B5EF4-FFF2-40B4-BE49-F238E27FC236}">
                <a16:creationId xmlns:a16="http://schemas.microsoft.com/office/drawing/2014/main" id="{014B214B-A811-3E52-2862-5A08B3A421BD}"/>
              </a:ext>
            </a:extLst>
          </p:cNvPr>
          <p:cNvSpPr txBox="1"/>
          <p:nvPr/>
        </p:nvSpPr>
        <p:spPr>
          <a:xfrm>
            <a:off x="3546333" y="4611226"/>
            <a:ext cx="2657707" cy="307777"/>
          </a:xfrm>
          <a:prstGeom prst="rect">
            <a:avLst/>
          </a:prstGeom>
          <a:noFill/>
        </p:spPr>
        <p:txBody>
          <a:bodyPr wrap="square">
            <a:spAutoFit/>
          </a:bodyPr>
          <a:lstStyle/>
          <a:p>
            <a:pPr marL="0" lvl="0" indent="0" algn="ctr" rtl="0">
              <a:spcBef>
                <a:spcPts val="0"/>
              </a:spcBef>
              <a:spcAft>
                <a:spcPts val="0"/>
              </a:spcAft>
              <a:buNone/>
            </a:pPr>
            <a:r>
              <a:rPr lang="en-US" dirty="0">
                <a:solidFill>
                  <a:schemeClr val="tx2">
                    <a:lumMod val="65000"/>
                  </a:schemeClr>
                </a:solidFill>
                <a:latin typeface="+mj-lt"/>
                <a:ea typeface="Source Sans Pro" panose="020B0503030403020204" pitchFamily="34" charset="0"/>
              </a:rPr>
              <a:t>Model Insights Unveiled</a:t>
            </a:r>
          </a:p>
        </p:txBody>
      </p:sp>
      <p:sp>
        <p:nvSpPr>
          <p:cNvPr id="2" name="TextBox 1">
            <a:extLst>
              <a:ext uri="{FF2B5EF4-FFF2-40B4-BE49-F238E27FC236}">
                <a16:creationId xmlns:a16="http://schemas.microsoft.com/office/drawing/2014/main" id="{540690E0-F89D-FA8C-48A2-BA27DFA265F8}"/>
              </a:ext>
            </a:extLst>
          </p:cNvPr>
          <p:cNvSpPr txBox="1"/>
          <p:nvPr/>
        </p:nvSpPr>
        <p:spPr>
          <a:xfrm>
            <a:off x="513187" y="1626554"/>
            <a:ext cx="3151847" cy="2352054"/>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CA" sz="2000" dirty="0">
                <a:latin typeface="Source Sans Pro" panose="020B0503030403020204" pitchFamily="34" charset="0"/>
                <a:ea typeface="Source Sans Pro" panose="020B0503030403020204" pitchFamily="34" charset="0"/>
              </a:rPr>
              <a:t>Logistic Regression </a:t>
            </a:r>
          </a:p>
          <a:p>
            <a:pPr marL="285750" indent="-285750">
              <a:lnSpc>
                <a:spcPct val="150000"/>
              </a:lnSpc>
              <a:buFont typeface="Arial" panose="020B0604020202020204" pitchFamily="34" charset="0"/>
              <a:buChar char="•"/>
            </a:pPr>
            <a:r>
              <a:rPr lang="en-CA" sz="2000" dirty="0">
                <a:latin typeface="Source Sans Pro" panose="020B0503030403020204" pitchFamily="34" charset="0"/>
                <a:ea typeface="Source Sans Pro" panose="020B0503030403020204" pitchFamily="34" charset="0"/>
              </a:rPr>
              <a:t>Naïve Bayes</a:t>
            </a:r>
          </a:p>
          <a:p>
            <a:pPr marL="285750" indent="-285750">
              <a:lnSpc>
                <a:spcPct val="150000"/>
              </a:lnSpc>
              <a:buFont typeface="Arial" panose="020B0604020202020204" pitchFamily="34" charset="0"/>
              <a:buChar char="•"/>
            </a:pPr>
            <a:r>
              <a:rPr lang="en-CA" sz="2000" dirty="0">
                <a:latin typeface="Source Sans Pro" panose="020B0503030403020204" pitchFamily="34" charset="0"/>
                <a:ea typeface="Source Sans Pro" panose="020B0503030403020204" pitchFamily="34" charset="0"/>
              </a:rPr>
              <a:t>KNN 		   </a:t>
            </a:r>
          </a:p>
          <a:p>
            <a:pPr marL="285750" indent="-285750">
              <a:lnSpc>
                <a:spcPct val="150000"/>
              </a:lnSpc>
              <a:buFont typeface="Arial" panose="020B0604020202020204" pitchFamily="34" charset="0"/>
              <a:buChar char="•"/>
            </a:pPr>
            <a:r>
              <a:rPr lang="en-CA" sz="2000" dirty="0">
                <a:latin typeface="Source Sans Pro" panose="020B0503030403020204" pitchFamily="34" charset="0"/>
                <a:ea typeface="Source Sans Pro" panose="020B0503030403020204" pitchFamily="34" charset="0"/>
              </a:rPr>
              <a:t>CART 		    </a:t>
            </a:r>
          </a:p>
          <a:p>
            <a:pPr marL="285750" indent="-285750">
              <a:lnSpc>
                <a:spcPct val="150000"/>
              </a:lnSpc>
              <a:buFont typeface="Arial" panose="020B0604020202020204" pitchFamily="34" charset="0"/>
              <a:buChar char="•"/>
            </a:pPr>
            <a:r>
              <a:rPr lang="en-CA" sz="2000" dirty="0">
                <a:latin typeface="Source Sans Pro" panose="020B0503030403020204" pitchFamily="34" charset="0"/>
                <a:ea typeface="Source Sans Pro" panose="020B0503030403020204" pitchFamily="34" charset="0"/>
              </a:rPr>
              <a:t>Random Forest	</a:t>
            </a:r>
          </a:p>
        </p:txBody>
      </p:sp>
      <p:pic>
        <p:nvPicPr>
          <p:cNvPr id="3074" name="Picture 2" descr="Machine learning - Free technology icons">
            <a:extLst>
              <a:ext uri="{FF2B5EF4-FFF2-40B4-BE49-F238E27FC236}">
                <a16:creationId xmlns:a16="http://schemas.microsoft.com/office/drawing/2014/main" id="{886FE4B4-AB81-CCEF-D728-C80D14ECF9D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71039" y="2149725"/>
            <a:ext cx="844049" cy="8440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20578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5" name="Google Shape;2055;p82">
            <a:extLst>
              <a:ext uri="{FF2B5EF4-FFF2-40B4-BE49-F238E27FC236}">
                <a16:creationId xmlns:a16="http://schemas.microsoft.com/office/drawing/2014/main" id="{EA5A665A-ED08-F6DE-4FBD-C093DCC80824}"/>
              </a:ext>
            </a:extLst>
          </p:cNvPr>
          <p:cNvSpPr/>
          <p:nvPr/>
        </p:nvSpPr>
        <p:spPr>
          <a:xfrm flipH="1">
            <a:off x="278302" y="4670771"/>
            <a:ext cx="234885" cy="330820"/>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ln>
            <a:headEnd type="none" w="sm" len="sm"/>
            <a:tailEnd type="none" w="sm" len="sm"/>
          </a:ln>
        </p:spPr>
        <p:style>
          <a:lnRef idx="2">
            <a:schemeClr val="dk1">
              <a:shade val="15000"/>
            </a:schemeClr>
          </a:lnRef>
          <a:fillRef idx="1">
            <a:schemeClr val="dk1"/>
          </a:fillRef>
          <a:effectRef idx="0">
            <a:schemeClr val="dk1"/>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 name="Google Shape;2055;p82">
            <a:extLst>
              <a:ext uri="{FF2B5EF4-FFF2-40B4-BE49-F238E27FC236}">
                <a16:creationId xmlns:a16="http://schemas.microsoft.com/office/drawing/2014/main" id="{FA96125A-F1F7-2954-30EC-796C5A29E4AD}"/>
              </a:ext>
            </a:extLst>
          </p:cNvPr>
          <p:cNvSpPr/>
          <p:nvPr/>
        </p:nvSpPr>
        <p:spPr>
          <a:xfrm flipH="1">
            <a:off x="3311554" y="4629442"/>
            <a:ext cx="234885" cy="330820"/>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ln>
            <a:headEnd type="none" w="sm" len="sm"/>
            <a:tailEnd type="none" w="sm" len="sm"/>
          </a:ln>
        </p:spPr>
        <p:style>
          <a:lnRef idx="2">
            <a:schemeClr val="accent1">
              <a:shade val="15000"/>
            </a:schemeClr>
          </a:lnRef>
          <a:fillRef idx="1">
            <a:schemeClr val="accent1"/>
          </a:fillRef>
          <a:effectRef idx="0">
            <a:schemeClr val="accent1"/>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 name="Google Shape;2055;p82">
            <a:extLst>
              <a:ext uri="{FF2B5EF4-FFF2-40B4-BE49-F238E27FC236}">
                <a16:creationId xmlns:a16="http://schemas.microsoft.com/office/drawing/2014/main" id="{B0BF3DC5-1B66-2B2F-ABE8-8DDB4EF4307F}"/>
              </a:ext>
            </a:extLst>
          </p:cNvPr>
          <p:cNvSpPr/>
          <p:nvPr/>
        </p:nvSpPr>
        <p:spPr>
          <a:xfrm flipH="1">
            <a:off x="6548499" y="4629441"/>
            <a:ext cx="234885" cy="330820"/>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ln>
            <a:headEnd type="none" w="sm" len="sm"/>
            <a:tailEnd type="none" w="sm" len="sm"/>
          </a:ln>
        </p:spPr>
        <p:style>
          <a:lnRef idx="2">
            <a:schemeClr val="accent1">
              <a:shade val="15000"/>
            </a:schemeClr>
          </a:lnRef>
          <a:fillRef idx="1">
            <a:schemeClr val="accent1"/>
          </a:fillRef>
          <a:effectRef idx="0">
            <a:schemeClr val="accent1"/>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2">
                  <a:lumMod val="65000"/>
                </a:schemeClr>
              </a:solidFill>
            </a:endParaRPr>
          </a:p>
        </p:txBody>
      </p:sp>
      <p:sp>
        <p:nvSpPr>
          <p:cNvPr id="16" name="TextBox 15">
            <a:extLst>
              <a:ext uri="{FF2B5EF4-FFF2-40B4-BE49-F238E27FC236}">
                <a16:creationId xmlns:a16="http://schemas.microsoft.com/office/drawing/2014/main" id="{EA7C22BD-9BF5-D605-EC91-338B2D038B0B}"/>
              </a:ext>
            </a:extLst>
          </p:cNvPr>
          <p:cNvSpPr txBox="1"/>
          <p:nvPr/>
        </p:nvSpPr>
        <p:spPr>
          <a:xfrm>
            <a:off x="6851045" y="4533241"/>
            <a:ext cx="2014653" cy="523220"/>
          </a:xfrm>
          <a:prstGeom prst="rect">
            <a:avLst/>
          </a:prstGeom>
          <a:noFill/>
          <a:ln>
            <a:noFill/>
          </a:ln>
        </p:spPr>
        <p:txBody>
          <a:bodyPr wrap="square" rtlCol="0">
            <a:spAutoFit/>
          </a:bodyPr>
          <a:lstStyle/>
          <a:p>
            <a:r>
              <a:rPr lang="en-CA" dirty="0">
                <a:solidFill>
                  <a:schemeClr val="tx2">
                    <a:lumMod val="65000"/>
                  </a:schemeClr>
                </a:solidFill>
              </a:rPr>
              <a:t>Recommendation and Next Steps </a:t>
            </a:r>
          </a:p>
        </p:txBody>
      </p:sp>
      <p:sp>
        <p:nvSpPr>
          <p:cNvPr id="14" name="TextBox 13">
            <a:extLst>
              <a:ext uri="{FF2B5EF4-FFF2-40B4-BE49-F238E27FC236}">
                <a16:creationId xmlns:a16="http://schemas.microsoft.com/office/drawing/2014/main" id="{0BA41413-6D3D-B5CA-163E-E421E3A1A546}"/>
              </a:ext>
            </a:extLst>
          </p:cNvPr>
          <p:cNvSpPr txBox="1"/>
          <p:nvPr/>
        </p:nvSpPr>
        <p:spPr>
          <a:xfrm>
            <a:off x="507378" y="113948"/>
            <a:ext cx="4369421" cy="646331"/>
          </a:xfrm>
          <a:prstGeom prst="rect">
            <a:avLst/>
          </a:prstGeom>
          <a:noFill/>
        </p:spPr>
        <p:txBody>
          <a:bodyPr wrap="square">
            <a:spAutoFit/>
          </a:bodyPr>
          <a:lstStyle/>
          <a:p>
            <a:r>
              <a:rPr lang="en-CA" sz="3600" dirty="0">
                <a:latin typeface="Source Sans Pro" panose="020B0503030403020204" pitchFamily="34" charset="0"/>
                <a:ea typeface="Source Sans Pro" panose="020B0503030403020204" pitchFamily="34" charset="0"/>
              </a:rPr>
              <a:t> Models Comparison</a:t>
            </a:r>
          </a:p>
        </p:txBody>
      </p:sp>
      <p:sp>
        <p:nvSpPr>
          <p:cNvPr id="20" name="TextBox 19">
            <a:extLst>
              <a:ext uri="{FF2B5EF4-FFF2-40B4-BE49-F238E27FC236}">
                <a16:creationId xmlns:a16="http://schemas.microsoft.com/office/drawing/2014/main" id="{F823DE1D-EBEB-B415-1068-89C45CE5B7EB}"/>
              </a:ext>
            </a:extLst>
          </p:cNvPr>
          <p:cNvSpPr txBox="1"/>
          <p:nvPr/>
        </p:nvSpPr>
        <p:spPr>
          <a:xfrm>
            <a:off x="336272" y="946710"/>
            <a:ext cx="2540743" cy="2966774"/>
          </a:xfrm>
          <a:prstGeom prst="rect">
            <a:avLst/>
          </a:prstGeom>
          <a:noFill/>
        </p:spPr>
        <p:txBody>
          <a:bodyPr wrap="square" rtlCol="0">
            <a:spAutoFit/>
          </a:bodyPr>
          <a:lstStyle/>
          <a:p>
            <a:pPr>
              <a:lnSpc>
                <a:spcPct val="150000"/>
              </a:lnSpc>
            </a:pPr>
            <a:endParaRPr lang="en-US" dirty="0">
              <a:latin typeface="Source Sans Pro" panose="020B0503030403020204" pitchFamily="34" charset="0"/>
              <a:ea typeface="Source Sans Pro" panose="020B0503030403020204" pitchFamily="34" charset="0"/>
            </a:endParaRPr>
          </a:p>
          <a:p>
            <a:pPr>
              <a:lnSpc>
                <a:spcPct val="150000"/>
              </a:lnSpc>
            </a:pPr>
            <a:r>
              <a:rPr lang="en-US" dirty="0">
                <a:latin typeface="Source Sans Pro" panose="020B0503030403020204" pitchFamily="34" charset="0"/>
                <a:ea typeface="Source Sans Pro" panose="020B0503030403020204" pitchFamily="34" charset="0"/>
              </a:rPr>
              <a:t>Choice of Metric:  </a:t>
            </a:r>
            <a:r>
              <a:rPr lang="en-US" b="1" dirty="0">
                <a:latin typeface="Source Sans Pro" panose="020B0503030403020204" pitchFamily="34" charset="0"/>
                <a:ea typeface="Source Sans Pro" panose="020B0503030403020204" pitchFamily="34" charset="0"/>
              </a:rPr>
              <a:t>Accuracy</a:t>
            </a:r>
          </a:p>
          <a:p>
            <a:pPr marL="285750" indent="-285750">
              <a:lnSpc>
                <a:spcPct val="150000"/>
              </a:lnSpc>
              <a:buFont typeface="Arial" panose="020B0604020202020204" pitchFamily="34" charset="0"/>
              <a:buChar char="•"/>
            </a:pPr>
            <a:endParaRPr lang="en-US" dirty="0">
              <a:latin typeface="Source Sans Pro" panose="020B0503030403020204" pitchFamily="34" charset="0"/>
              <a:ea typeface="Source Sans Pro" panose="020B0503030403020204" pitchFamily="34" charset="0"/>
            </a:endParaRPr>
          </a:p>
          <a:p>
            <a:pPr marL="285750" indent="-285750">
              <a:lnSpc>
                <a:spcPct val="150000"/>
              </a:lnSpc>
              <a:buFont typeface="Arial" panose="020B0604020202020204" pitchFamily="34" charset="0"/>
              <a:buChar char="•"/>
            </a:pPr>
            <a:r>
              <a:rPr lang="en-US" dirty="0">
                <a:latin typeface="Source Sans Pro" panose="020B0503030403020204" pitchFamily="34" charset="0"/>
                <a:ea typeface="Source Sans Pro" panose="020B0503030403020204" pitchFamily="34" charset="0"/>
              </a:rPr>
              <a:t>Accuracy is widely used to evaluate classification models.</a:t>
            </a:r>
          </a:p>
          <a:p>
            <a:pPr marL="285750" indent="-285750">
              <a:lnSpc>
                <a:spcPct val="150000"/>
              </a:lnSpc>
              <a:buFont typeface="Arial" panose="020B0604020202020204" pitchFamily="34" charset="0"/>
              <a:buChar char="•"/>
            </a:pPr>
            <a:r>
              <a:rPr lang="en-US" dirty="0">
                <a:latin typeface="Source Sans Pro" panose="020B0503030403020204" pitchFamily="34" charset="0"/>
                <a:ea typeface="Source Sans Pro" panose="020B0503030403020204" pitchFamily="34" charset="0"/>
              </a:rPr>
              <a:t>Aligns with predicting customer satisfaction accurately.</a:t>
            </a:r>
            <a:endParaRPr lang="en-CA" dirty="0">
              <a:latin typeface="Source Sans Pro" panose="020B0503030403020204" pitchFamily="34" charset="0"/>
              <a:ea typeface="Source Sans Pro" panose="020B0503030403020204" pitchFamily="34" charset="0"/>
            </a:endParaRPr>
          </a:p>
        </p:txBody>
      </p:sp>
      <p:sp>
        <p:nvSpPr>
          <p:cNvPr id="8" name="TextBox 7">
            <a:extLst>
              <a:ext uri="{FF2B5EF4-FFF2-40B4-BE49-F238E27FC236}">
                <a16:creationId xmlns:a16="http://schemas.microsoft.com/office/drawing/2014/main" id="{677DAD48-0E27-24F2-9157-6C782D4E7D63}"/>
              </a:ext>
            </a:extLst>
          </p:cNvPr>
          <p:cNvSpPr txBox="1"/>
          <p:nvPr/>
        </p:nvSpPr>
        <p:spPr>
          <a:xfrm>
            <a:off x="521590" y="4544834"/>
            <a:ext cx="1785578" cy="523220"/>
          </a:xfrm>
          <a:prstGeom prst="rect">
            <a:avLst/>
          </a:prstGeom>
          <a:noFill/>
        </p:spPr>
        <p:txBody>
          <a:bodyPr wrap="square">
            <a:spAutoFit/>
          </a:bodyPr>
          <a:lstStyle/>
          <a:p>
            <a:pPr marL="0" lvl="0" indent="0" algn="ctr" rtl="0">
              <a:spcBef>
                <a:spcPts val="0"/>
              </a:spcBef>
              <a:spcAft>
                <a:spcPts val="0"/>
              </a:spcAft>
              <a:buNone/>
            </a:pPr>
            <a:r>
              <a:rPr lang="en-US" b="1" dirty="0">
                <a:solidFill>
                  <a:schemeClr val="bg1">
                    <a:lumMod val="10000"/>
                  </a:schemeClr>
                </a:solidFill>
                <a:latin typeface="+mj-lt"/>
                <a:ea typeface="Source Sans Pro" panose="020B0503030403020204" pitchFamily="34" charset="0"/>
              </a:rPr>
              <a:t>Exploring Predictive Models</a:t>
            </a:r>
          </a:p>
        </p:txBody>
      </p:sp>
      <p:graphicFrame>
        <p:nvGraphicFramePr>
          <p:cNvPr id="13" name="Table 12">
            <a:extLst>
              <a:ext uri="{FF2B5EF4-FFF2-40B4-BE49-F238E27FC236}">
                <a16:creationId xmlns:a16="http://schemas.microsoft.com/office/drawing/2014/main" id="{C4EA7333-5ADD-46BE-679C-79058368E7CA}"/>
              </a:ext>
            </a:extLst>
          </p:cNvPr>
          <p:cNvGraphicFramePr>
            <a:graphicFrameLocks noGrp="1"/>
          </p:cNvGraphicFramePr>
          <p:nvPr>
            <p:extLst>
              <p:ext uri="{D42A27DB-BD31-4B8C-83A1-F6EECF244321}">
                <p14:modId xmlns:p14="http://schemas.microsoft.com/office/powerpoint/2010/main" val="2084128843"/>
              </p:ext>
            </p:extLst>
          </p:nvPr>
        </p:nvGraphicFramePr>
        <p:xfrm>
          <a:off x="3311554" y="1402697"/>
          <a:ext cx="5349226" cy="2536923"/>
        </p:xfrm>
        <a:graphic>
          <a:graphicData uri="http://schemas.openxmlformats.org/drawingml/2006/table">
            <a:tbl>
              <a:tblPr firstRow="1" firstCol="1" bandRow="1">
                <a:tableStyleId>{7E9639D4-E3E2-4D34-9284-5A2195B3D0D7}</a:tableStyleId>
              </a:tblPr>
              <a:tblGrid>
                <a:gridCol w="2748533">
                  <a:extLst>
                    <a:ext uri="{9D8B030D-6E8A-4147-A177-3AD203B41FA5}">
                      <a16:colId xmlns:a16="http://schemas.microsoft.com/office/drawing/2014/main" val="1209137313"/>
                    </a:ext>
                  </a:extLst>
                </a:gridCol>
                <a:gridCol w="2600693">
                  <a:extLst>
                    <a:ext uri="{9D8B030D-6E8A-4147-A177-3AD203B41FA5}">
                      <a16:colId xmlns:a16="http://schemas.microsoft.com/office/drawing/2014/main" val="1966896672"/>
                    </a:ext>
                  </a:extLst>
                </a:gridCol>
              </a:tblGrid>
              <a:tr h="296698">
                <a:tc>
                  <a:txBody>
                    <a:bodyPr/>
                    <a:lstStyle/>
                    <a:p>
                      <a:pPr algn="ctr"/>
                      <a:r>
                        <a:rPr lang="en-CA" sz="1200" dirty="0">
                          <a:effectLst/>
                        </a:rPr>
                        <a:t>Model</a:t>
                      </a:r>
                      <a:endParaRPr lang="en-CA"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200" dirty="0">
                          <a:effectLst/>
                        </a:rPr>
                        <a:t>Accuracy (%)</a:t>
                      </a:r>
                      <a:endParaRPr lang="en-CA"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54250880"/>
                  </a:ext>
                </a:extLst>
              </a:tr>
              <a:tr h="296698">
                <a:tc>
                  <a:txBody>
                    <a:bodyPr/>
                    <a:lstStyle/>
                    <a:p>
                      <a:pPr algn="ctr"/>
                      <a:r>
                        <a:rPr lang="en-CA" sz="1200" b="0" dirty="0">
                          <a:effectLst/>
                        </a:rPr>
                        <a:t>Naive Bayes</a:t>
                      </a:r>
                      <a:endParaRPr lang="en-CA" sz="1200" b="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200" b="0" dirty="0">
                          <a:effectLst/>
                        </a:rPr>
                        <a:t>86.48</a:t>
                      </a:r>
                      <a:endParaRPr lang="en-CA" sz="1200" b="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77533301"/>
                  </a:ext>
                </a:extLst>
              </a:tr>
              <a:tr h="296698">
                <a:tc>
                  <a:txBody>
                    <a:bodyPr/>
                    <a:lstStyle/>
                    <a:p>
                      <a:pPr algn="ctr"/>
                      <a:r>
                        <a:rPr lang="en-CA" sz="1200" b="0" dirty="0">
                          <a:effectLst/>
                        </a:rPr>
                        <a:t>K-Nearest Neighbors</a:t>
                      </a:r>
                      <a:endParaRPr lang="en-CA" sz="1200" b="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200" b="0" dirty="0">
                          <a:effectLst/>
                        </a:rPr>
                        <a:t>93.64</a:t>
                      </a:r>
                      <a:endParaRPr lang="en-CA" sz="1200" b="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29650997"/>
                  </a:ext>
                </a:extLst>
              </a:tr>
              <a:tr h="296698">
                <a:tc>
                  <a:txBody>
                    <a:bodyPr/>
                    <a:lstStyle/>
                    <a:p>
                      <a:pPr algn="ctr"/>
                      <a:r>
                        <a:rPr lang="en-CA" sz="1200" b="0" dirty="0">
                          <a:effectLst/>
                        </a:rPr>
                        <a:t>CART (Decision Trees)</a:t>
                      </a:r>
                      <a:endParaRPr lang="en-CA" sz="1200" b="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200" b="0" dirty="0">
                          <a:effectLst/>
                        </a:rPr>
                        <a:t>95.00</a:t>
                      </a:r>
                      <a:endParaRPr lang="en-CA" sz="1200" b="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79634879"/>
                  </a:ext>
                </a:extLst>
              </a:tr>
              <a:tr h="296698">
                <a:tc>
                  <a:txBody>
                    <a:bodyPr/>
                    <a:lstStyle/>
                    <a:p>
                      <a:pPr algn="ctr"/>
                      <a:r>
                        <a:rPr lang="en-CA" sz="1200" b="1" dirty="0">
                          <a:effectLst/>
                        </a:rPr>
                        <a:t>Random Forest</a:t>
                      </a:r>
                      <a:endParaRPr lang="en-CA" sz="1200" b="1"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a:txBody>
                    <a:bodyPr/>
                    <a:lstStyle/>
                    <a:p>
                      <a:pPr algn="ctr"/>
                      <a:r>
                        <a:rPr lang="en-CA" sz="1200" b="1" dirty="0">
                          <a:effectLst/>
                        </a:rPr>
                        <a:t>96.30</a:t>
                      </a:r>
                      <a:endParaRPr lang="en-CA" sz="1200" b="1"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extLst>
                  <a:ext uri="{0D108BD9-81ED-4DB2-BD59-A6C34878D82A}">
                    <a16:rowId xmlns:a16="http://schemas.microsoft.com/office/drawing/2014/main" val="2078966930"/>
                  </a:ext>
                </a:extLst>
              </a:tr>
              <a:tr h="296698">
                <a:tc>
                  <a:txBody>
                    <a:bodyPr/>
                    <a:lstStyle/>
                    <a:p>
                      <a:pPr algn="ctr"/>
                      <a:r>
                        <a:rPr lang="en-CA" sz="1200" b="0" dirty="0">
                          <a:effectLst/>
                        </a:rPr>
                        <a:t>Logistic Regression </a:t>
                      </a:r>
                      <a:endParaRPr lang="en-CA" sz="1200" b="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200" b="0" dirty="0">
                          <a:effectLst/>
                        </a:rPr>
                        <a:t>82.97 </a:t>
                      </a:r>
                      <a:endParaRPr lang="en-CA" sz="1200" b="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57590570"/>
                  </a:ext>
                </a:extLst>
              </a:tr>
              <a:tr h="177349">
                <a:tc>
                  <a:txBody>
                    <a:bodyPr/>
                    <a:lstStyle/>
                    <a:p>
                      <a:pPr algn="ctr"/>
                      <a:r>
                        <a:rPr lang="en-CA" sz="1200" b="0" dirty="0">
                          <a:effectLst/>
                        </a:rPr>
                        <a:t>Logistic Regression – Forward </a:t>
                      </a:r>
                      <a:endParaRPr lang="en-CA" sz="1200" b="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200" b="0" dirty="0">
                          <a:effectLst/>
                        </a:rPr>
                        <a:t>84.59</a:t>
                      </a:r>
                      <a:endParaRPr lang="en-CA" sz="1200" b="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24660431"/>
                  </a:ext>
                </a:extLst>
              </a:tr>
              <a:tr h="554805">
                <a:tc>
                  <a:txBody>
                    <a:bodyPr/>
                    <a:lstStyle/>
                    <a:p>
                      <a:pPr algn="ctr"/>
                      <a:r>
                        <a:rPr lang="en-CA" sz="1200" b="0" dirty="0">
                          <a:effectLst/>
                        </a:rPr>
                        <a:t>Logistic Regression – Backward</a:t>
                      </a:r>
                      <a:endParaRPr lang="en-CA" sz="1200" b="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200" b="0" dirty="0">
                          <a:effectLst/>
                        </a:rPr>
                        <a:t>86.80</a:t>
                      </a:r>
                      <a:endParaRPr lang="en-CA" sz="1200" b="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15161534"/>
                  </a:ext>
                </a:extLst>
              </a:tr>
            </a:tbl>
          </a:graphicData>
        </a:graphic>
      </p:graphicFrame>
      <p:sp>
        <p:nvSpPr>
          <p:cNvPr id="18" name="TextBox 17">
            <a:extLst>
              <a:ext uri="{FF2B5EF4-FFF2-40B4-BE49-F238E27FC236}">
                <a16:creationId xmlns:a16="http://schemas.microsoft.com/office/drawing/2014/main" id="{06EAC4AF-8709-221E-D582-82F70FF2F68B}"/>
              </a:ext>
            </a:extLst>
          </p:cNvPr>
          <p:cNvSpPr txBox="1"/>
          <p:nvPr/>
        </p:nvSpPr>
        <p:spPr>
          <a:xfrm>
            <a:off x="3701816" y="4640962"/>
            <a:ext cx="2105403" cy="307777"/>
          </a:xfrm>
          <a:prstGeom prst="rect">
            <a:avLst/>
          </a:prstGeom>
          <a:noFill/>
        </p:spPr>
        <p:txBody>
          <a:bodyPr wrap="square" rtlCol="0">
            <a:spAutoFit/>
          </a:bodyPr>
          <a:lstStyle/>
          <a:p>
            <a:r>
              <a:rPr lang="en-CA" dirty="0">
                <a:solidFill>
                  <a:schemeClr val="tx2">
                    <a:lumMod val="65000"/>
                  </a:schemeClr>
                </a:solidFill>
              </a:rPr>
              <a:t>Model Insights Unveiled</a:t>
            </a:r>
          </a:p>
        </p:txBody>
      </p:sp>
    </p:spTree>
    <p:extLst>
      <p:ext uri="{BB962C8B-B14F-4D97-AF65-F5344CB8AC3E}">
        <p14:creationId xmlns:p14="http://schemas.microsoft.com/office/powerpoint/2010/main" val="20219813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5" name="Google Shape;2055;p82">
            <a:extLst>
              <a:ext uri="{FF2B5EF4-FFF2-40B4-BE49-F238E27FC236}">
                <a16:creationId xmlns:a16="http://schemas.microsoft.com/office/drawing/2014/main" id="{EA5A665A-ED08-F6DE-4FBD-C093DCC80824}"/>
              </a:ext>
            </a:extLst>
          </p:cNvPr>
          <p:cNvSpPr/>
          <p:nvPr/>
        </p:nvSpPr>
        <p:spPr>
          <a:xfrm flipH="1">
            <a:off x="278302" y="4700507"/>
            <a:ext cx="234885" cy="330820"/>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ln>
            <a:headEnd type="none" w="sm" len="sm"/>
            <a:tailEnd type="none" w="sm" len="sm"/>
          </a:ln>
        </p:spPr>
        <p:style>
          <a:lnRef idx="2">
            <a:schemeClr val="accent1">
              <a:shade val="15000"/>
            </a:schemeClr>
          </a:lnRef>
          <a:fillRef idx="1">
            <a:schemeClr val="accent1"/>
          </a:fillRef>
          <a:effectRef idx="0">
            <a:schemeClr val="accent1"/>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 name="Google Shape;2055;p82">
            <a:extLst>
              <a:ext uri="{FF2B5EF4-FFF2-40B4-BE49-F238E27FC236}">
                <a16:creationId xmlns:a16="http://schemas.microsoft.com/office/drawing/2014/main" id="{FA96125A-F1F7-2954-30EC-796C5A29E4AD}"/>
              </a:ext>
            </a:extLst>
          </p:cNvPr>
          <p:cNvSpPr/>
          <p:nvPr/>
        </p:nvSpPr>
        <p:spPr>
          <a:xfrm flipH="1">
            <a:off x="3311554" y="4629442"/>
            <a:ext cx="234885" cy="330820"/>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ln>
            <a:headEnd type="none" w="sm" len="sm"/>
            <a:tailEnd type="none" w="sm" len="sm"/>
          </a:ln>
        </p:spPr>
        <p:style>
          <a:lnRef idx="2">
            <a:schemeClr val="dk1">
              <a:shade val="15000"/>
            </a:schemeClr>
          </a:lnRef>
          <a:fillRef idx="1">
            <a:schemeClr val="dk1"/>
          </a:fillRef>
          <a:effectRef idx="0">
            <a:schemeClr val="dk1"/>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b="1" dirty="0"/>
          </a:p>
        </p:txBody>
      </p:sp>
      <p:sp>
        <p:nvSpPr>
          <p:cNvPr id="7" name="Google Shape;2055;p82">
            <a:extLst>
              <a:ext uri="{FF2B5EF4-FFF2-40B4-BE49-F238E27FC236}">
                <a16:creationId xmlns:a16="http://schemas.microsoft.com/office/drawing/2014/main" id="{B0BF3DC5-1B66-2B2F-ABE8-8DDB4EF4307F}"/>
              </a:ext>
            </a:extLst>
          </p:cNvPr>
          <p:cNvSpPr/>
          <p:nvPr/>
        </p:nvSpPr>
        <p:spPr>
          <a:xfrm flipH="1">
            <a:off x="6548499" y="4629441"/>
            <a:ext cx="234885" cy="330820"/>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ln>
            <a:headEnd type="none" w="sm" len="sm"/>
            <a:tailEnd type="none" w="sm" len="sm"/>
          </a:ln>
        </p:spPr>
        <p:style>
          <a:lnRef idx="2">
            <a:schemeClr val="accent1">
              <a:shade val="15000"/>
            </a:schemeClr>
          </a:lnRef>
          <a:fillRef idx="1">
            <a:schemeClr val="accent1"/>
          </a:fillRef>
          <a:effectRef idx="0">
            <a:schemeClr val="accent1"/>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2">
                  <a:lumMod val="65000"/>
                </a:schemeClr>
              </a:solidFill>
            </a:endParaRPr>
          </a:p>
        </p:txBody>
      </p:sp>
      <p:sp>
        <p:nvSpPr>
          <p:cNvPr id="16" name="TextBox 15">
            <a:extLst>
              <a:ext uri="{FF2B5EF4-FFF2-40B4-BE49-F238E27FC236}">
                <a16:creationId xmlns:a16="http://schemas.microsoft.com/office/drawing/2014/main" id="{EA7C22BD-9BF5-D605-EC91-338B2D038B0B}"/>
              </a:ext>
            </a:extLst>
          </p:cNvPr>
          <p:cNvSpPr txBox="1"/>
          <p:nvPr/>
        </p:nvSpPr>
        <p:spPr>
          <a:xfrm>
            <a:off x="6851045" y="4533241"/>
            <a:ext cx="2014653" cy="523220"/>
          </a:xfrm>
          <a:prstGeom prst="rect">
            <a:avLst/>
          </a:prstGeom>
          <a:noFill/>
          <a:ln>
            <a:noFill/>
          </a:ln>
        </p:spPr>
        <p:txBody>
          <a:bodyPr wrap="square" rtlCol="0">
            <a:spAutoFit/>
          </a:bodyPr>
          <a:lstStyle/>
          <a:p>
            <a:r>
              <a:rPr lang="en-CA" dirty="0">
                <a:solidFill>
                  <a:schemeClr val="tx2">
                    <a:lumMod val="65000"/>
                  </a:schemeClr>
                </a:solidFill>
              </a:rPr>
              <a:t>Recommendation and Next Steps </a:t>
            </a:r>
          </a:p>
        </p:txBody>
      </p:sp>
      <p:sp>
        <p:nvSpPr>
          <p:cNvPr id="14" name="TextBox 13">
            <a:extLst>
              <a:ext uri="{FF2B5EF4-FFF2-40B4-BE49-F238E27FC236}">
                <a16:creationId xmlns:a16="http://schemas.microsoft.com/office/drawing/2014/main" id="{0BA41413-6D3D-B5CA-163E-E421E3A1A546}"/>
              </a:ext>
            </a:extLst>
          </p:cNvPr>
          <p:cNvSpPr txBox="1"/>
          <p:nvPr/>
        </p:nvSpPr>
        <p:spPr>
          <a:xfrm>
            <a:off x="202579" y="127702"/>
            <a:ext cx="4369421" cy="646331"/>
          </a:xfrm>
          <a:prstGeom prst="rect">
            <a:avLst/>
          </a:prstGeom>
          <a:noFill/>
        </p:spPr>
        <p:txBody>
          <a:bodyPr wrap="square">
            <a:spAutoFit/>
          </a:bodyPr>
          <a:lstStyle/>
          <a:p>
            <a:r>
              <a:rPr lang="en-CA" sz="3600" dirty="0">
                <a:latin typeface="Source Sans Pro" panose="020B0503030403020204" pitchFamily="34" charset="0"/>
                <a:ea typeface="Source Sans Pro" panose="020B0503030403020204" pitchFamily="34" charset="0"/>
              </a:rPr>
              <a:t> Model Insights</a:t>
            </a:r>
          </a:p>
        </p:txBody>
      </p:sp>
      <p:sp>
        <p:nvSpPr>
          <p:cNvPr id="20" name="TextBox 19">
            <a:extLst>
              <a:ext uri="{FF2B5EF4-FFF2-40B4-BE49-F238E27FC236}">
                <a16:creationId xmlns:a16="http://schemas.microsoft.com/office/drawing/2014/main" id="{F823DE1D-EBEB-B415-1068-89C45CE5B7EB}"/>
              </a:ext>
            </a:extLst>
          </p:cNvPr>
          <p:cNvSpPr txBox="1"/>
          <p:nvPr/>
        </p:nvSpPr>
        <p:spPr>
          <a:xfrm>
            <a:off x="382263" y="723634"/>
            <a:ext cx="3559222" cy="505395"/>
          </a:xfrm>
          <a:prstGeom prst="rect">
            <a:avLst/>
          </a:prstGeom>
          <a:noFill/>
        </p:spPr>
        <p:txBody>
          <a:bodyPr wrap="square" rtlCol="0">
            <a:spAutoFit/>
          </a:bodyPr>
          <a:lstStyle/>
          <a:p>
            <a:pPr>
              <a:lnSpc>
                <a:spcPct val="150000"/>
              </a:lnSpc>
            </a:pPr>
            <a:r>
              <a:rPr lang="en-US" sz="2000" dirty="0">
                <a:latin typeface="Source Sans Pro" panose="020B0503030403020204" pitchFamily="34" charset="0"/>
                <a:ea typeface="Source Sans Pro" panose="020B0503030403020204" pitchFamily="34" charset="0"/>
              </a:rPr>
              <a:t>Random Forest Model</a:t>
            </a:r>
          </a:p>
        </p:txBody>
      </p:sp>
      <p:sp>
        <p:nvSpPr>
          <p:cNvPr id="8" name="TextBox 7">
            <a:extLst>
              <a:ext uri="{FF2B5EF4-FFF2-40B4-BE49-F238E27FC236}">
                <a16:creationId xmlns:a16="http://schemas.microsoft.com/office/drawing/2014/main" id="{677DAD48-0E27-24F2-9157-6C782D4E7D63}"/>
              </a:ext>
            </a:extLst>
          </p:cNvPr>
          <p:cNvSpPr txBox="1"/>
          <p:nvPr/>
        </p:nvSpPr>
        <p:spPr>
          <a:xfrm>
            <a:off x="521590" y="4544834"/>
            <a:ext cx="1785578" cy="523220"/>
          </a:xfrm>
          <a:prstGeom prst="rect">
            <a:avLst/>
          </a:prstGeom>
          <a:noFill/>
        </p:spPr>
        <p:txBody>
          <a:bodyPr wrap="square">
            <a:spAutoFit/>
          </a:bodyPr>
          <a:lstStyle/>
          <a:p>
            <a:pPr marL="0" lvl="0" indent="0" algn="ctr" rtl="0">
              <a:spcBef>
                <a:spcPts val="0"/>
              </a:spcBef>
              <a:spcAft>
                <a:spcPts val="0"/>
              </a:spcAft>
              <a:buNone/>
            </a:pPr>
            <a:r>
              <a:rPr lang="en-US" dirty="0">
                <a:solidFill>
                  <a:schemeClr val="tx2">
                    <a:lumMod val="65000"/>
                  </a:schemeClr>
                </a:solidFill>
                <a:latin typeface="+mj-lt"/>
                <a:ea typeface="Source Sans Pro" panose="020B0503030403020204" pitchFamily="34" charset="0"/>
              </a:rPr>
              <a:t>Exploring Predictive Models</a:t>
            </a:r>
          </a:p>
        </p:txBody>
      </p:sp>
      <p:sp>
        <p:nvSpPr>
          <p:cNvPr id="18" name="TextBox 17">
            <a:extLst>
              <a:ext uri="{FF2B5EF4-FFF2-40B4-BE49-F238E27FC236}">
                <a16:creationId xmlns:a16="http://schemas.microsoft.com/office/drawing/2014/main" id="{06EAC4AF-8709-221E-D582-82F70FF2F68B}"/>
              </a:ext>
            </a:extLst>
          </p:cNvPr>
          <p:cNvSpPr txBox="1"/>
          <p:nvPr/>
        </p:nvSpPr>
        <p:spPr>
          <a:xfrm>
            <a:off x="3701816" y="4640962"/>
            <a:ext cx="2105403" cy="523220"/>
          </a:xfrm>
          <a:prstGeom prst="rect">
            <a:avLst/>
          </a:prstGeom>
          <a:noFill/>
        </p:spPr>
        <p:txBody>
          <a:bodyPr wrap="square" rtlCol="0">
            <a:spAutoFit/>
          </a:bodyPr>
          <a:lstStyle/>
          <a:p>
            <a:r>
              <a:rPr lang="en-CA" b="1" dirty="0">
                <a:solidFill>
                  <a:schemeClr val="bg1">
                    <a:lumMod val="10000"/>
                  </a:schemeClr>
                </a:solidFill>
              </a:rPr>
              <a:t>Model Insights Unveiled</a:t>
            </a:r>
          </a:p>
        </p:txBody>
      </p:sp>
      <p:pic>
        <p:nvPicPr>
          <p:cNvPr id="1026" name="Picture 2" descr="Random Forest - Overview, Modeling Predictions, Advantages">
            <a:extLst>
              <a:ext uri="{FF2B5EF4-FFF2-40B4-BE49-F238E27FC236}">
                <a16:creationId xmlns:a16="http://schemas.microsoft.com/office/drawing/2014/main" id="{49369FF3-9057-2954-50C5-A9DECBA8E1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22832" y="1241503"/>
            <a:ext cx="3656425" cy="281010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539F6BCC-664B-8347-D9B5-5DA46F78953E}"/>
              </a:ext>
            </a:extLst>
          </p:cNvPr>
          <p:cNvSpPr txBox="1"/>
          <p:nvPr/>
        </p:nvSpPr>
        <p:spPr>
          <a:xfrm>
            <a:off x="202579" y="1219192"/>
            <a:ext cx="3918590" cy="2966774"/>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b="1" dirty="0">
                <a:latin typeface="Source Sans Pro" panose="020B0503030403020204" pitchFamily="34" charset="0"/>
                <a:ea typeface="Source Sans Pro" panose="020B0503030403020204" pitchFamily="34" charset="0"/>
              </a:rPr>
              <a:t>Ensemble Learning Technique</a:t>
            </a:r>
            <a:r>
              <a:rPr lang="en-US" dirty="0">
                <a:latin typeface="Source Sans Pro" panose="020B0503030403020204" pitchFamily="34" charset="0"/>
                <a:ea typeface="Source Sans Pro" panose="020B0503030403020204" pitchFamily="34" charset="0"/>
              </a:rPr>
              <a:t>: Random Forest is an advanced ensemble learning method in machine learning.</a:t>
            </a:r>
          </a:p>
          <a:p>
            <a:pPr marL="285750" indent="-285750">
              <a:lnSpc>
                <a:spcPct val="150000"/>
              </a:lnSpc>
              <a:buFont typeface="Arial" panose="020B0604020202020204" pitchFamily="34" charset="0"/>
              <a:buChar char="•"/>
            </a:pPr>
            <a:r>
              <a:rPr lang="en-US" b="1" dirty="0">
                <a:latin typeface="Source Sans Pro" panose="020B0503030403020204" pitchFamily="34" charset="0"/>
                <a:ea typeface="Source Sans Pro" panose="020B0503030403020204" pitchFamily="34" charset="0"/>
              </a:rPr>
              <a:t>Overfitting Mitigation</a:t>
            </a:r>
            <a:r>
              <a:rPr lang="en-US" dirty="0">
                <a:latin typeface="Source Sans Pro" panose="020B0503030403020204" pitchFamily="34" charset="0"/>
                <a:ea typeface="Source Sans Pro" panose="020B0503030403020204" pitchFamily="34" charset="0"/>
              </a:rPr>
              <a:t>: Random Forest mitigates overfitting by blending individual tree predictions.</a:t>
            </a:r>
          </a:p>
          <a:p>
            <a:pPr marL="285750" indent="-285750">
              <a:lnSpc>
                <a:spcPct val="150000"/>
              </a:lnSpc>
              <a:buFont typeface="Arial" panose="020B0604020202020204" pitchFamily="34" charset="0"/>
              <a:buChar char="•"/>
            </a:pPr>
            <a:r>
              <a:rPr lang="en-US" b="1" dirty="0">
                <a:latin typeface="Source Sans Pro" panose="020B0503030403020204" pitchFamily="34" charset="0"/>
                <a:ea typeface="Source Sans Pro" panose="020B0503030403020204" pitchFamily="34" charset="0"/>
              </a:rPr>
              <a:t>Reliable Predictions</a:t>
            </a:r>
            <a:r>
              <a:rPr lang="en-US" dirty="0">
                <a:latin typeface="Source Sans Pro" panose="020B0503030403020204" pitchFamily="34" charset="0"/>
                <a:ea typeface="Source Sans Pro" panose="020B0503030403020204" pitchFamily="34" charset="0"/>
              </a:rPr>
              <a:t>: By minimizing individual tree weaknesses, Random Forest ensures reliable predictions.</a:t>
            </a:r>
            <a:endParaRPr lang="en-CA" dirty="0">
              <a:latin typeface="Source Sans Pro" panose="020B0503030403020204" pitchFamily="34" charset="0"/>
              <a:ea typeface="Source Sans Pro" panose="020B0503030403020204" pitchFamily="34" charset="0"/>
            </a:endParaRPr>
          </a:p>
        </p:txBody>
      </p:sp>
    </p:spTree>
    <p:extLst>
      <p:ext uri="{BB962C8B-B14F-4D97-AF65-F5344CB8AC3E}">
        <p14:creationId xmlns:p14="http://schemas.microsoft.com/office/powerpoint/2010/main" val="23229586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Google Shape;354;p47"/>
          <p:cNvSpPr txBox="1">
            <a:spLocks noGrp="1"/>
          </p:cNvSpPr>
          <p:nvPr>
            <p:ph type="title"/>
          </p:nvPr>
        </p:nvSpPr>
        <p:spPr>
          <a:xfrm>
            <a:off x="713099" y="890222"/>
            <a:ext cx="7367817" cy="1290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bg1">
                    <a:lumMod val="10000"/>
                  </a:schemeClr>
                </a:solidFill>
              </a:rPr>
              <a:t>96% Accuracy</a:t>
            </a:r>
            <a:endParaRPr dirty="0">
              <a:solidFill>
                <a:schemeClr val="bg1">
                  <a:lumMod val="10000"/>
                </a:schemeClr>
              </a:solidFill>
            </a:endParaRPr>
          </a:p>
        </p:txBody>
      </p:sp>
      <p:sp>
        <p:nvSpPr>
          <p:cNvPr id="355" name="Google Shape;355;p47"/>
          <p:cNvSpPr txBox="1">
            <a:spLocks noGrp="1"/>
          </p:cNvSpPr>
          <p:nvPr>
            <p:ph type="subTitle" idx="1"/>
          </p:nvPr>
        </p:nvSpPr>
        <p:spPr>
          <a:xfrm>
            <a:off x="713100" y="2324435"/>
            <a:ext cx="4485000" cy="523219"/>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Random Forest Model Accuracy for the test data.</a:t>
            </a:r>
            <a:endParaRPr dirty="0"/>
          </a:p>
        </p:txBody>
      </p:sp>
      <p:pic>
        <p:nvPicPr>
          <p:cNvPr id="356" name="Google Shape;356;p47"/>
          <p:cNvPicPr preferRelativeResize="0"/>
          <p:nvPr/>
        </p:nvPicPr>
        <p:blipFill rotWithShape="1">
          <a:blip r:embed="rId3">
            <a:alphaModFix/>
          </a:blip>
          <a:srcRect/>
          <a:stretch/>
        </p:blipFill>
        <p:spPr>
          <a:xfrm rot="-601461">
            <a:off x="3604998" y="2699503"/>
            <a:ext cx="5090487" cy="1119276"/>
          </a:xfrm>
          <a:prstGeom prst="rect">
            <a:avLst/>
          </a:prstGeom>
          <a:noFill/>
          <a:ln>
            <a:noFill/>
          </a:ln>
        </p:spPr>
      </p:pic>
      <p:sp>
        <p:nvSpPr>
          <p:cNvPr id="2" name="Google Shape;2055;p82">
            <a:extLst>
              <a:ext uri="{FF2B5EF4-FFF2-40B4-BE49-F238E27FC236}">
                <a16:creationId xmlns:a16="http://schemas.microsoft.com/office/drawing/2014/main" id="{395FB6BB-9457-CBC1-A9E7-DCF17859B031}"/>
              </a:ext>
            </a:extLst>
          </p:cNvPr>
          <p:cNvSpPr/>
          <p:nvPr/>
        </p:nvSpPr>
        <p:spPr>
          <a:xfrm flipH="1">
            <a:off x="278302" y="4700507"/>
            <a:ext cx="234885" cy="330820"/>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ln>
            <a:headEnd type="none" w="sm" len="sm"/>
            <a:tailEnd type="none" w="sm" len="sm"/>
          </a:ln>
        </p:spPr>
        <p:style>
          <a:lnRef idx="2">
            <a:schemeClr val="accent1">
              <a:shade val="15000"/>
            </a:schemeClr>
          </a:lnRef>
          <a:fillRef idx="1">
            <a:schemeClr val="accent1"/>
          </a:fillRef>
          <a:effectRef idx="0">
            <a:schemeClr val="accent1"/>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 name="Google Shape;2055;p82">
            <a:extLst>
              <a:ext uri="{FF2B5EF4-FFF2-40B4-BE49-F238E27FC236}">
                <a16:creationId xmlns:a16="http://schemas.microsoft.com/office/drawing/2014/main" id="{E582BA6F-42AD-7059-BFF3-A0C4DAEE728E}"/>
              </a:ext>
            </a:extLst>
          </p:cNvPr>
          <p:cNvSpPr/>
          <p:nvPr/>
        </p:nvSpPr>
        <p:spPr>
          <a:xfrm flipH="1">
            <a:off x="3311554" y="4629442"/>
            <a:ext cx="234885" cy="330820"/>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ln>
            <a:headEnd type="none" w="sm" len="sm"/>
            <a:tailEnd type="none" w="sm" len="sm"/>
          </a:ln>
        </p:spPr>
        <p:style>
          <a:lnRef idx="2">
            <a:schemeClr val="dk1">
              <a:shade val="15000"/>
            </a:schemeClr>
          </a:lnRef>
          <a:fillRef idx="1">
            <a:schemeClr val="dk1"/>
          </a:fillRef>
          <a:effectRef idx="0">
            <a:schemeClr val="dk1"/>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b="1" dirty="0"/>
          </a:p>
        </p:txBody>
      </p:sp>
      <p:sp>
        <p:nvSpPr>
          <p:cNvPr id="4" name="Google Shape;2055;p82">
            <a:extLst>
              <a:ext uri="{FF2B5EF4-FFF2-40B4-BE49-F238E27FC236}">
                <a16:creationId xmlns:a16="http://schemas.microsoft.com/office/drawing/2014/main" id="{9815C89D-C0D7-A402-7811-1512F510CA73}"/>
              </a:ext>
            </a:extLst>
          </p:cNvPr>
          <p:cNvSpPr/>
          <p:nvPr/>
        </p:nvSpPr>
        <p:spPr>
          <a:xfrm flipH="1">
            <a:off x="6548499" y="4629441"/>
            <a:ext cx="234885" cy="330820"/>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ln>
            <a:headEnd type="none" w="sm" len="sm"/>
            <a:tailEnd type="none" w="sm" len="sm"/>
          </a:ln>
        </p:spPr>
        <p:style>
          <a:lnRef idx="2">
            <a:schemeClr val="accent1">
              <a:shade val="15000"/>
            </a:schemeClr>
          </a:lnRef>
          <a:fillRef idx="1">
            <a:schemeClr val="accent1"/>
          </a:fillRef>
          <a:effectRef idx="0">
            <a:schemeClr val="accent1"/>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2">
                  <a:lumMod val="65000"/>
                </a:schemeClr>
              </a:solidFill>
            </a:endParaRPr>
          </a:p>
        </p:txBody>
      </p:sp>
      <p:sp>
        <p:nvSpPr>
          <p:cNvPr id="5" name="TextBox 4">
            <a:extLst>
              <a:ext uri="{FF2B5EF4-FFF2-40B4-BE49-F238E27FC236}">
                <a16:creationId xmlns:a16="http://schemas.microsoft.com/office/drawing/2014/main" id="{F0770332-4158-4946-908A-A52DC964911D}"/>
              </a:ext>
            </a:extLst>
          </p:cNvPr>
          <p:cNvSpPr txBox="1"/>
          <p:nvPr/>
        </p:nvSpPr>
        <p:spPr>
          <a:xfrm>
            <a:off x="6851045" y="4533241"/>
            <a:ext cx="2014653" cy="523220"/>
          </a:xfrm>
          <a:prstGeom prst="rect">
            <a:avLst/>
          </a:prstGeom>
          <a:noFill/>
          <a:ln>
            <a:noFill/>
          </a:ln>
        </p:spPr>
        <p:txBody>
          <a:bodyPr wrap="square" rtlCol="0">
            <a:spAutoFit/>
          </a:bodyPr>
          <a:lstStyle/>
          <a:p>
            <a:r>
              <a:rPr lang="en-CA" dirty="0">
                <a:solidFill>
                  <a:schemeClr val="tx2">
                    <a:lumMod val="65000"/>
                  </a:schemeClr>
                </a:solidFill>
              </a:rPr>
              <a:t>Recommendation and Next Steps </a:t>
            </a:r>
          </a:p>
        </p:txBody>
      </p:sp>
      <p:sp>
        <p:nvSpPr>
          <p:cNvPr id="6" name="TextBox 5">
            <a:extLst>
              <a:ext uri="{FF2B5EF4-FFF2-40B4-BE49-F238E27FC236}">
                <a16:creationId xmlns:a16="http://schemas.microsoft.com/office/drawing/2014/main" id="{C8D68DF1-5E09-2116-D0B0-3BB68B578A9E}"/>
              </a:ext>
            </a:extLst>
          </p:cNvPr>
          <p:cNvSpPr txBox="1"/>
          <p:nvPr/>
        </p:nvSpPr>
        <p:spPr>
          <a:xfrm>
            <a:off x="521590" y="4544834"/>
            <a:ext cx="1785578" cy="523220"/>
          </a:xfrm>
          <a:prstGeom prst="rect">
            <a:avLst/>
          </a:prstGeom>
          <a:noFill/>
        </p:spPr>
        <p:txBody>
          <a:bodyPr wrap="square">
            <a:spAutoFit/>
          </a:bodyPr>
          <a:lstStyle/>
          <a:p>
            <a:pPr marL="0" lvl="0" indent="0" algn="ctr" rtl="0">
              <a:spcBef>
                <a:spcPts val="0"/>
              </a:spcBef>
              <a:spcAft>
                <a:spcPts val="0"/>
              </a:spcAft>
              <a:buNone/>
            </a:pPr>
            <a:r>
              <a:rPr lang="en-US" dirty="0">
                <a:solidFill>
                  <a:schemeClr val="tx2">
                    <a:lumMod val="65000"/>
                  </a:schemeClr>
                </a:solidFill>
                <a:latin typeface="+mj-lt"/>
                <a:ea typeface="Source Sans Pro" panose="020B0503030403020204" pitchFamily="34" charset="0"/>
              </a:rPr>
              <a:t>Exploring Predictive Models</a:t>
            </a:r>
          </a:p>
        </p:txBody>
      </p:sp>
      <p:sp>
        <p:nvSpPr>
          <p:cNvPr id="7" name="TextBox 6">
            <a:extLst>
              <a:ext uri="{FF2B5EF4-FFF2-40B4-BE49-F238E27FC236}">
                <a16:creationId xmlns:a16="http://schemas.microsoft.com/office/drawing/2014/main" id="{1B6D0040-ED81-7920-5E37-CA13A1FC0574}"/>
              </a:ext>
            </a:extLst>
          </p:cNvPr>
          <p:cNvSpPr txBox="1"/>
          <p:nvPr/>
        </p:nvSpPr>
        <p:spPr>
          <a:xfrm>
            <a:off x="3701816" y="4640962"/>
            <a:ext cx="2105403" cy="523220"/>
          </a:xfrm>
          <a:prstGeom prst="rect">
            <a:avLst/>
          </a:prstGeom>
          <a:noFill/>
        </p:spPr>
        <p:txBody>
          <a:bodyPr wrap="square" rtlCol="0">
            <a:spAutoFit/>
          </a:bodyPr>
          <a:lstStyle/>
          <a:p>
            <a:r>
              <a:rPr lang="en-CA" b="1" dirty="0">
                <a:solidFill>
                  <a:schemeClr val="bg1">
                    <a:lumMod val="10000"/>
                  </a:schemeClr>
                </a:solidFill>
              </a:rPr>
              <a:t>Model Insights Unveiled</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5" name="Google Shape;2055;p82">
            <a:extLst>
              <a:ext uri="{FF2B5EF4-FFF2-40B4-BE49-F238E27FC236}">
                <a16:creationId xmlns:a16="http://schemas.microsoft.com/office/drawing/2014/main" id="{EA5A665A-ED08-F6DE-4FBD-C093DCC80824}"/>
              </a:ext>
            </a:extLst>
          </p:cNvPr>
          <p:cNvSpPr/>
          <p:nvPr/>
        </p:nvSpPr>
        <p:spPr>
          <a:xfrm flipH="1">
            <a:off x="278302" y="4700507"/>
            <a:ext cx="234885" cy="330820"/>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ln>
            <a:headEnd type="none" w="sm" len="sm"/>
            <a:tailEnd type="none" w="sm" len="sm"/>
          </a:ln>
        </p:spPr>
        <p:style>
          <a:lnRef idx="2">
            <a:schemeClr val="accent1">
              <a:shade val="15000"/>
            </a:schemeClr>
          </a:lnRef>
          <a:fillRef idx="1">
            <a:schemeClr val="accent1"/>
          </a:fillRef>
          <a:effectRef idx="0">
            <a:schemeClr val="accent1"/>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 name="Google Shape;2055;p82">
            <a:extLst>
              <a:ext uri="{FF2B5EF4-FFF2-40B4-BE49-F238E27FC236}">
                <a16:creationId xmlns:a16="http://schemas.microsoft.com/office/drawing/2014/main" id="{FA96125A-F1F7-2954-30EC-796C5A29E4AD}"/>
              </a:ext>
            </a:extLst>
          </p:cNvPr>
          <p:cNvSpPr/>
          <p:nvPr/>
        </p:nvSpPr>
        <p:spPr>
          <a:xfrm flipH="1">
            <a:off x="3311554" y="4629442"/>
            <a:ext cx="234885" cy="330820"/>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ln>
            <a:headEnd type="none" w="sm" len="sm"/>
            <a:tailEnd type="none" w="sm" len="sm"/>
          </a:ln>
        </p:spPr>
        <p:style>
          <a:lnRef idx="2">
            <a:schemeClr val="dk1">
              <a:shade val="15000"/>
            </a:schemeClr>
          </a:lnRef>
          <a:fillRef idx="1">
            <a:schemeClr val="dk1"/>
          </a:fillRef>
          <a:effectRef idx="0">
            <a:schemeClr val="dk1"/>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b="1" dirty="0"/>
          </a:p>
        </p:txBody>
      </p:sp>
      <p:sp>
        <p:nvSpPr>
          <p:cNvPr id="7" name="Google Shape;2055;p82">
            <a:extLst>
              <a:ext uri="{FF2B5EF4-FFF2-40B4-BE49-F238E27FC236}">
                <a16:creationId xmlns:a16="http://schemas.microsoft.com/office/drawing/2014/main" id="{B0BF3DC5-1B66-2B2F-ABE8-8DDB4EF4307F}"/>
              </a:ext>
            </a:extLst>
          </p:cNvPr>
          <p:cNvSpPr/>
          <p:nvPr/>
        </p:nvSpPr>
        <p:spPr>
          <a:xfrm flipH="1">
            <a:off x="6548499" y="4629441"/>
            <a:ext cx="234885" cy="330820"/>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ln>
            <a:headEnd type="none" w="sm" len="sm"/>
            <a:tailEnd type="none" w="sm" len="sm"/>
          </a:ln>
        </p:spPr>
        <p:style>
          <a:lnRef idx="2">
            <a:schemeClr val="accent1">
              <a:shade val="15000"/>
            </a:schemeClr>
          </a:lnRef>
          <a:fillRef idx="1">
            <a:schemeClr val="accent1"/>
          </a:fillRef>
          <a:effectRef idx="0">
            <a:schemeClr val="accent1"/>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2">
                  <a:lumMod val="65000"/>
                </a:schemeClr>
              </a:solidFill>
            </a:endParaRPr>
          </a:p>
        </p:txBody>
      </p:sp>
      <p:sp>
        <p:nvSpPr>
          <p:cNvPr id="16" name="TextBox 15">
            <a:extLst>
              <a:ext uri="{FF2B5EF4-FFF2-40B4-BE49-F238E27FC236}">
                <a16:creationId xmlns:a16="http://schemas.microsoft.com/office/drawing/2014/main" id="{EA7C22BD-9BF5-D605-EC91-338B2D038B0B}"/>
              </a:ext>
            </a:extLst>
          </p:cNvPr>
          <p:cNvSpPr txBox="1"/>
          <p:nvPr/>
        </p:nvSpPr>
        <p:spPr>
          <a:xfrm>
            <a:off x="6851045" y="4533241"/>
            <a:ext cx="2014653" cy="523220"/>
          </a:xfrm>
          <a:prstGeom prst="rect">
            <a:avLst/>
          </a:prstGeom>
          <a:noFill/>
          <a:ln>
            <a:noFill/>
          </a:ln>
        </p:spPr>
        <p:txBody>
          <a:bodyPr wrap="square" rtlCol="0">
            <a:spAutoFit/>
          </a:bodyPr>
          <a:lstStyle/>
          <a:p>
            <a:r>
              <a:rPr lang="en-CA" dirty="0">
                <a:solidFill>
                  <a:schemeClr val="tx2">
                    <a:lumMod val="65000"/>
                  </a:schemeClr>
                </a:solidFill>
              </a:rPr>
              <a:t>Recommendation and Next Steps </a:t>
            </a:r>
          </a:p>
        </p:txBody>
      </p:sp>
      <p:sp>
        <p:nvSpPr>
          <p:cNvPr id="14" name="TextBox 13">
            <a:extLst>
              <a:ext uri="{FF2B5EF4-FFF2-40B4-BE49-F238E27FC236}">
                <a16:creationId xmlns:a16="http://schemas.microsoft.com/office/drawing/2014/main" id="{0BA41413-6D3D-B5CA-163E-E421E3A1A546}"/>
              </a:ext>
            </a:extLst>
          </p:cNvPr>
          <p:cNvSpPr txBox="1"/>
          <p:nvPr/>
        </p:nvSpPr>
        <p:spPr>
          <a:xfrm>
            <a:off x="202579" y="127702"/>
            <a:ext cx="4369421" cy="646331"/>
          </a:xfrm>
          <a:prstGeom prst="rect">
            <a:avLst/>
          </a:prstGeom>
          <a:noFill/>
        </p:spPr>
        <p:txBody>
          <a:bodyPr wrap="square">
            <a:spAutoFit/>
          </a:bodyPr>
          <a:lstStyle/>
          <a:p>
            <a:r>
              <a:rPr lang="en-CA" sz="3600" dirty="0">
                <a:latin typeface="Source Sans Pro" panose="020B0503030403020204" pitchFamily="34" charset="0"/>
                <a:ea typeface="Source Sans Pro" panose="020B0503030403020204" pitchFamily="34" charset="0"/>
              </a:rPr>
              <a:t> Model Insights</a:t>
            </a:r>
          </a:p>
        </p:txBody>
      </p:sp>
      <p:sp>
        <p:nvSpPr>
          <p:cNvPr id="8" name="TextBox 7">
            <a:extLst>
              <a:ext uri="{FF2B5EF4-FFF2-40B4-BE49-F238E27FC236}">
                <a16:creationId xmlns:a16="http://schemas.microsoft.com/office/drawing/2014/main" id="{677DAD48-0E27-24F2-9157-6C782D4E7D63}"/>
              </a:ext>
            </a:extLst>
          </p:cNvPr>
          <p:cNvSpPr txBox="1"/>
          <p:nvPr/>
        </p:nvSpPr>
        <p:spPr>
          <a:xfrm>
            <a:off x="521590" y="4544834"/>
            <a:ext cx="1785578" cy="523220"/>
          </a:xfrm>
          <a:prstGeom prst="rect">
            <a:avLst/>
          </a:prstGeom>
          <a:noFill/>
        </p:spPr>
        <p:txBody>
          <a:bodyPr wrap="square">
            <a:spAutoFit/>
          </a:bodyPr>
          <a:lstStyle/>
          <a:p>
            <a:pPr marL="0" lvl="0" indent="0" algn="ctr" rtl="0">
              <a:spcBef>
                <a:spcPts val="0"/>
              </a:spcBef>
              <a:spcAft>
                <a:spcPts val="0"/>
              </a:spcAft>
              <a:buNone/>
            </a:pPr>
            <a:r>
              <a:rPr lang="en-US" dirty="0">
                <a:solidFill>
                  <a:schemeClr val="tx2">
                    <a:lumMod val="65000"/>
                  </a:schemeClr>
                </a:solidFill>
                <a:latin typeface="+mj-lt"/>
                <a:ea typeface="Source Sans Pro" panose="020B0503030403020204" pitchFamily="34" charset="0"/>
              </a:rPr>
              <a:t>Exploring Predictive Models</a:t>
            </a:r>
          </a:p>
        </p:txBody>
      </p:sp>
      <p:sp>
        <p:nvSpPr>
          <p:cNvPr id="18" name="TextBox 17">
            <a:extLst>
              <a:ext uri="{FF2B5EF4-FFF2-40B4-BE49-F238E27FC236}">
                <a16:creationId xmlns:a16="http://schemas.microsoft.com/office/drawing/2014/main" id="{06EAC4AF-8709-221E-D582-82F70FF2F68B}"/>
              </a:ext>
            </a:extLst>
          </p:cNvPr>
          <p:cNvSpPr txBox="1"/>
          <p:nvPr/>
        </p:nvSpPr>
        <p:spPr>
          <a:xfrm>
            <a:off x="3701816" y="4640962"/>
            <a:ext cx="2105403" cy="523220"/>
          </a:xfrm>
          <a:prstGeom prst="rect">
            <a:avLst/>
          </a:prstGeom>
          <a:noFill/>
        </p:spPr>
        <p:txBody>
          <a:bodyPr wrap="square" rtlCol="0">
            <a:spAutoFit/>
          </a:bodyPr>
          <a:lstStyle/>
          <a:p>
            <a:r>
              <a:rPr lang="en-CA" b="1" dirty="0">
                <a:solidFill>
                  <a:schemeClr val="bg1">
                    <a:lumMod val="10000"/>
                  </a:schemeClr>
                </a:solidFill>
              </a:rPr>
              <a:t>Model Insights Unveiled</a:t>
            </a:r>
          </a:p>
        </p:txBody>
      </p:sp>
      <p:pic>
        <p:nvPicPr>
          <p:cNvPr id="2" name="Picture 1" descr="A graph with different colored bars&#10;&#10;Description automatically generated">
            <a:extLst>
              <a:ext uri="{FF2B5EF4-FFF2-40B4-BE49-F238E27FC236}">
                <a16:creationId xmlns:a16="http://schemas.microsoft.com/office/drawing/2014/main" id="{0A0754AF-C4F8-4BED-76A0-4295C87DABFF}"/>
              </a:ext>
            </a:extLst>
          </p:cNvPr>
          <p:cNvPicPr>
            <a:picLocks noChangeAspect="1"/>
          </p:cNvPicPr>
          <p:nvPr/>
        </p:nvPicPr>
        <p:blipFill>
          <a:blip r:embed="rId3"/>
          <a:stretch>
            <a:fillRect/>
          </a:stretch>
        </p:blipFill>
        <p:spPr>
          <a:xfrm>
            <a:off x="3791415" y="804307"/>
            <a:ext cx="4964097" cy="3534885"/>
          </a:xfrm>
          <a:prstGeom prst="rect">
            <a:avLst/>
          </a:prstGeom>
        </p:spPr>
      </p:pic>
      <p:sp>
        <p:nvSpPr>
          <p:cNvPr id="4" name="TextBox 3">
            <a:extLst>
              <a:ext uri="{FF2B5EF4-FFF2-40B4-BE49-F238E27FC236}">
                <a16:creationId xmlns:a16="http://schemas.microsoft.com/office/drawing/2014/main" id="{5B5EEB71-97A3-B540-4A63-D8C9D0BA58C2}"/>
              </a:ext>
            </a:extLst>
          </p:cNvPr>
          <p:cNvSpPr txBox="1"/>
          <p:nvPr/>
        </p:nvSpPr>
        <p:spPr>
          <a:xfrm>
            <a:off x="202579" y="748879"/>
            <a:ext cx="3588836" cy="3539430"/>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CA" dirty="0">
                <a:latin typeface="Source Sans Pro" panose="020B0503030403020204" pitchFamily="34" charset="0"/>
                <a:ea typeface="Source Sans Pro" panose="020B0503030403020204" pitchFamily="34" charset="0"/>
              </a:rPr>
              <a:t>Leveraged </a:t>
            </a:r>
            <a:r>
              <a:rPr lang="en-CA" b="1" dirty="0">
                <a:latin typeface="Source Sans Pro" panose="020B0503030403020204" pitchFamily="34" charset="0"/>
                <a:ea typeface="Source Sans Pro" panose="020B0503030403020204" pitchFamily="34" charset="0"/>
              </a:rPr>
              <a:t>GridSearchCV</a:t>
            </a:r>
            <a:r>
              <a:rPr lang="en-CA" dirty="0">
                <a:latin typeface="Source Sans Pro" panose="020B0503030403020204" pitchFamily="34" charset="0"/>
                <a:ea typeface="Source Sans Pro" panose="020B0503030403020204" pitchFamily="34" charset="0"/>
              </a:rPr>
              <a:t> to identify optimal hyperparameters for Random Forest.</a:t>
            </a:r>
          </a:p>
          <a:p>
            <a:pPr marL="285750" indent="-285750">
              <a:lnSpc>
                <a:spcPct val="150000"/>
              </a:lnSpc>
              <a:buFont typeface="Arial" panose="020B0604020202020204" pitchFamily="34" charset="0"/>
              <a:buChar char="•"/>
            </a:pPr>
            <a:r>
              <a:rPr lang="en-CA" b="1" dirty="0">
                <a:latin typeface="Source Sans Pro" panose="020B0503030403020204" pitchFamily="34" charset="0"/>
                <a:ea typeface="Source Sans Pro" panose="020B0503030403020204" pitchFamily="34" charset="0"/>
              </a:rPr>
              <a:t>Key parameters: </a:t>
            </a:r>
            <a:r>
              <a:rPr lang="en-CA" dirty="0">
                <a:latin typeface="Source Sans Pro" panose="020B0503030403020204" pitchFamily="34" charset="0"/>
                <a:ea typeface="Source Sans Pro" panose="020B0503030403020204" pitchFamily="34" charset="0"/>
              </a:rPr>
              <a:t>Number of Trees (200), Maximum Depth (Unrestricted), Minimum Samples per Leaf (2), Minimum Samples per Split (10).</a:t>
            </a:r>
          </a:p>
          <a:p>
            <a:pPr marL="285750" indent="-285750">
              <a:lnSpc>
                <a:spcPct val="150000"/>
              </a:lnSpc>
              <a:buFont typeface="Arial" panose="020B0604020202020204" pitchFamily="34" charset="0"/>
              <a:buChar char="•"/>
            </a:pPr>
            <a:r>
              <a:rPr lang="en-US" dirty="0">
                <a:latin typeface="Source Sans Pro" panose="020B0503030403020204" pitchFamily="34" charset="0"/>
                <a:ea typeface="Source Sans Pro" panose="020B0503030403020204" pitchFamily="34" charset="0"/>
              </a:rPr>
              <a:t>Hierarchical feature importance list guides strategic decisions and service tailoring.</a:t>
            </a:r>
          </a:p>
          <a:p>
            <a:endParaRPr lang="en-CA" dirty="0"/>
          </a:p>
        </p:txBody>
      </p:sp>
    </p:spTree>
    <p:extLst>
      <p:ext uri="{BB962C8B-B14F-4D97-AF65-F5344CB8AC3E}">
        <p14:creationId xmlns:p14="http://schemas.microsoft.com/office/powerpoint/2010/main" val="20349850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5" name="Google Shape;2055;p82">
            <a:extLst>
              <a:ext uri="{FF2B5EF4-FFF2-40B4-BE49-F238E27FC236}">
                <a16:creationId xmlns:a16="http://schemas.microsoft.com/office/drawing/2014/main" id="{EA5A665A-ED08-F6DE-4FBD-C093DCC80824}"/>
              </a:ext>
            </a:extLst>
          </p:cNvPr>
          <p:cNvSpPr/>
          <p:nvPr/>
        </p:nvSpPr>
        <p:spPr>
          <a:xfrm flipH="1">
            <a:off x="278302" y="4700507"/>
            <a:ext cx="234885" cy="330820"/>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ln>
            <a:headEnd type="none" w="sm" len="sm"/>
            <a:tailEnd type="none" w="sm" len="sm"/>
          </a:ln>
        </p:spPr>
        <p:style>
          <a:lnRef idx="2">
            <a:schemeClr val="accent1">
              <a:shade val="15000"/>
            </a:schemeClr>
          </a:lnRef>
          <a:fillRef idx="1">
            <a:schemeClr val="accent1"/>
          </a:fillRef>
          <a:effectRef idx="0">
            <a:schemeClr val="accent1"/>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 name="Google Shape;2055;p82">
            <a:extLst>
              <a:ext uri="{FF2B5EF4-FFF2-40B4-BE49-F238E27FC236}">
                <a16:creationId xmlns:a16="http://schemas.microsoft.com/office/drawing/2014/main" id="{FA96125A-F1F7-2954-30EC-796C5A29E4AD}"/>
              </a:ext>
            </a:extLst>
          </p:cNvPr>
          <p:cNvSpPr/>
          <p:nvPr/>
        </p:nvSpPr>
        <p:spPr>
          <a:xfrm flipH="1">
            <a:off x="3311554" y="4659179"/>
            <a:ext cx="234885" cy="330820"/>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ln>
            <a:headEnd type="none" w="sm" len="sm"/>
            <a:tailEnd type="none" w="sm" len="sm"/>
          </a:ln>
        </p:spPr>
        <p:style>
          <a:lnRef idx="2">
            <a:schemeClr val="accent1">
              <a:shade val="15000"/>
            </a:schemeClr>
          </a:lnRef>
          <a:fillRef idx="1">
            <a:schemeClr val="accent1"/>
          </a:fillRef>
          <a:effectRef idx="0">
            <a:schemeClr val="accent1"/>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b="1" dirty="0"/>
          </a:p>
        </p:txBody>
      </p:sp>
      <p:sp>
        <p:nvSpPr>
          <p:cNvPr id="7" name="Google Shape;2055;p82">
            <a:extLst>
              <a:ext uri="{FF2B5EF4-FFF2-40B4-BE49-F238E27FC236}">
                <a16:creationId xmlns:a16="http://schemas.microsoft.com/office/drawing/2014/main" id="{B0BF3DC5-1B66-2B2F-ABE8-8DDB4EF4307F}"/>
              </a:ext>
            </a:extLst>
          </p:cNvPr>
          <p:cNvSpPr/>
          <p:nvPr/>
        </p:nvSpPr>
        <p:spPr>
          <a:xfrm flipH="1">
            <a:off x="6548499" y="4659177"/>
            <a:ext cx="234885" cy="330820"/>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ln>
            <a:headEnd type="none" w="sm" len="sm"/>
            <a:tailEnd type="none" w="sm" len="sm"/>
          </a:ln>
        </p:spPr>
        <p:style>
          <a:lnRef idx="2">
            <a:schemeClr val="dk1">
              <a:shade val="15000"/>
            </a:schemeClr>
          </a:lnRef>
          <a:fillRef idx="1">
            <a:schemeClr val="dk1"/>
          </a:fillRef>
          <a:effectRef idx="0">
            <a:schemeClr val="dk1"/>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2">
                  <a:lumMod val="65000"/>
                </a:schemeClr>
              </a:solidFill>
            </a:endParaRPr>
          </a:p>
        </p:txBody>
      </p:sp>
      <p:sp>
        <p:nvSpPr>
          <p:cNvPr id="16" name="TextBox 15">
            <a:extLst>
              <a:ext uri="{FF2B5EF4-FFF2-40B4-BE49-F238E27FC236}">
                <a16:creationId xmlns:a16="http://schemas.microsoft.com/office/drawing/2014/main" id="{EA7C22BD-9BF5-D605-EC91-338B2D038B0B}"/>
              </a:ext>
            </a:extLst>
          </p:cNvPr>
          <p:cNvSpPr txBox="1"/>
          <p:nvPr/>
        </p:nvSpPr>
        <p:spPr>
          <a:xfrm>
            <a:off x="6851045" y="4533241"/>
            <a:ext cx="2014653" cy="523220"/>
          </a:xfrm>
          <a:prstGeom prst="rect">
            <a:avLst/>
          </a:prstGeom>
          <a:noFill/>
          <a:ln>
            <a:noFill/>
          </a:ln>
        </p:spPr>
        <p:txBody>
          <a:bodyPr wrap="square" rtlCol="0">
            <a:spAutoFit/>
          </a:bodyPr>
          <a:lstStyle/>
          <a:p>
            <a:r>
              <a:rPr lang="en-CA" b="1" dirty="0">
                <a:solidFill>
                  <a:schemeClr val="bg1">
                    <a:lumMod val="10000"/>
                  </a:schemeClr>
                </a:solidFill>
              </a:rPr>
              <a:t>Recommendation and Next Steps </a:t>
            </a:r>
          </a:p>
        </p:txBody>
      </p:sp>
      <p:sp>
        <p:nvSpPr>
          <p:cNvPr id="14" name="TextBox 13">
            <a:extLst>
              <a:ext uri="{FF2B5EF4-FFF2-40B4-BE49-F238E27FC236}">
                <a16:creationId xmlns:a16="http://schemas.microsoft.com/office/drawing/2014/main" id="{0BA41413-6D3D-B5CA-163E-E421E3A1A546}"/>
              </a:ext>
            </a:extLst>
          </p:cNvPr>
          <p:cNvSpPr txBox="1"/>
          <p:nvPr/>
        </p:nvSpPr>
        <p:spPr>
          <a:xfrm>
            <a:off x="202579" y="127702"/>
            <a:ext cx="4369421" cy="646331"/>
          </a:xfrm>
          <a:prstGeom prst="rect">
            <a:avLst/>
          </a:prstGeom>
          <a:noFill/>
        </p:spPr>
        <p:txBody>
          <a:bodyPr wrap="square">
            <a:spAutoFit/>
          </a:bodyPr>
          <a:lstStyle/>
          <a:p>
            <a:r>
              <a:rPr lang="en-CA" sz="3600" dirty="0">
                <a:latin typeface="Source Sans Pro" panose="020B0503030403020204" pitchFamily="34" charset="0"/>
                <a:ea typeface="Source Sans Pro" panose="020B0503030403020204" pitchFamily="34" charset="0"/>
              </a:rPr>
              <a:t> Actionable Insights</a:t>
            </a:r>
          </a:p>
        </p:txBody>
      </p:sp>
      <p:sp>
        <p:nvSpPr>
          <p:cNvPr id="8" name="TextBox 7">
            <a:extLst>
              <a:ext uri="{FF2B5EF4-FFF2-40B4-BE49-F238E27FC236}">
                <a16:creationId xmlns:a16="http://schemas.microsoft.com/office/drawing/2014/main" id="{677DAD48-0E27-24F2-9157-6C782D4E7D63}"/>
              </a:ext>
            </a:extLst>
          </p:cNvPr>
          <p:cNvSpPr txBox="1"/>
          <p:nvPr/>
        </p:nvSpPr>
        <p:spPr>
          <a:xfrm>
            <a:off x="521590" y="4544834"/>
            <a:ext cx="1785578" cy="523220"/>
          </a:xfrm>
          <a:prstGeom prst="rect">
            <a:avLst/>
          </a:prstGeom>
          <a:noFill/>
        </p:spPr>
        <p:txBody>
          <a:bodyPr wrap="square">
            <a:spAutoFit/>
          </a:bodyPr>
          <a:lstStyle/>
          <a:p>
            <a:pPr marL="0" lvl="0" indent="0" algn="ctr" rtl="0">
              <a:spcBef>
                <a:spcPts val="0"/>
              </a:spcBef>
              <a:spcAft>
                <a:spcPts val="0"/>
              </a:spcAft>
              <a:buNone/>
            </a:pPr>
            <a:r>
              <a:rPr lang="en-US" dirty="0">
                <a:solidFill>
                  <a:schemeClr val="tx2">
                    <a:lumMod val="65000"/>
                  </a:schemeClr>
                </a:solidFill>
                <a:latin typeface="+mj-lt"/>
                <a:ea typeface="Source Sans Pro" panose="020B0503030403020204" pitchFamily="34" charset="0"/>
              </a:rPr>
              <a:t>Exploring Predictive Models</a:t>
            </a:r>
          </a:p>
        </p:txBody>
      </p:sp>
      <p:sp>
        <p:nvSpPr>
          <p:cNvPr id="18" name="TextBox 17">
            <a:extLst>
              <a:ext uri="{FF2B5EF4-FFF2-40B4-BE49-F238E27FC236}">
                <a16:creationId xmlns:a16="http://schemas.microsoft.com/office/drawing/2014/main" id="{06EAC4AF-8709-221E-D582-82F70FF2F68B}"/>
              </a:ext>
            </a:extLst>
          </p:cNvPr>
          <p:cNvSpPr txBox="1"/>
          <p:nvPr/>
        </p:nvSpPr>
        <p:spPr>
          <a:xfrm>
            <a:off x="3701816" y="4640962"/>
            <a:ext cx="2105403" cy="307777"/>
          </a:xfrm>
          <a:prstGeom prst="rect">
            <a:avLst/>
          </a:prstGeom>
          <a:noFill/>
        </p:spPr>
        <p:txBody>
          <a:bodyPr wrap="square" rtlCol="0">
            <a:spAutoFit/>
          </a:bodyPr>
          <a:lstStyle/>
          <a:p>
            <a:r>
              <a:rPr lang="en-CA" dirty="0">
                <a:solidFill>
                  <a:schemeClr val="tx2">
                    <a:lumMod val="65000"/>
                  </a:schemeClr>
                </a:solidFill>
              </a:rPr>
              <a:t>Model Insights Unveiled</a:t>
            </a:r>
          </a:p>
        </p:txBody>
      </p:sp>
      <p:sp>
        <p:nvSpPr>
          <p:cNvPr id="4" name="TextBox 3">
            <a:extLst>
              <a:ext uri="{FF2B5EF4-FFF2-40B4-BE49-F238E27FC236}">
                <a16:creationId xmlns:a16="http://schemas.microsoft.com/office/drawing/2014/main" id="{5B5EEB71-97A3-B540-4A63-D8C9D0BA58C2}"/>
              </a:ext>
            </a:extLst>
          </p:cNvPr>
          <p:cNvSpPr txBox="1"/>
          <p:nvPr/>
        </p:nvSpPr>
        <p:spPr>
          <a:xfrm>
            <a:off x="202579" y="951570"/>
            <a:ext cx="4793167" cy="2966774"/>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solidFill>
                  <a:schemeClr val="bg1">
                    <a:lumMod val="10000"/>
                  </a:schemeClr>
                </a:solidFill>
                <a:latin typeface="Source Sans Pro" panose="020B0503030403020204" pitchFamily="34" charset="0"/>
                <a:ea typeface="Source Sans Pro" panose="020B0503030403020204" pitchFamily="34" charset="0"/>
              </a:rPr>
              <a:t>Prioritize seamless </a:t>
            </a:r>
            <a:r>
              <a:rPr lang="en-US" b="1" dirty="0">
                <a:solidFill>
                  <a:schemeClr val="bg1">
                    <a:lumMod val="10000"/>
                  </a:schemeClr>
                </a:solidFill>
                <a:latin typeface="Source Sans Pro" panose="020B0503030403020204" pitchFamily="34" charset="0"/>
                <a:ea typeface="Source Sans Pro" panose="020B0503030403020204" pitchFamily="34" charset="0"/>
              </a:rPr>
              <a:t>inflight Wi-Fi </a:t>
            </a:r>
            <a:r>
              <a:rPr lang="en-US" dirty="0">
                <a:solidFill>
                  <a:schemeClr val="bg1">
                    <a:lumMod val="10000"/>
                  </a:schemeClr>
                </a:solidFill>
                <a:latin typeface="Source Sans Pro" panose="020B0503030403020204" pitchFamily="34" charset="0"/>
                <a:ea typeface="Source Sans Pro" panose="020B0503030403020204" pitchFamily="34" charset="0"/>
              </a:rPr>
              <a:t>and enrich entertainment options for enhanced customer satisfaction.</a:t>
            </a:r>
          </a:p>
          <a:p>
            <a:pPr marL="285750" indent="-285750">
              <a:lnSpc>
                <a:spcPct val="150000"/>
              </a:lnSpc>
              <a:buFont typeface="Arial" panose="020B0604020202020204" pitchFamily="34" charset="0"/>
              <a:buChar char="•"/>
            </a:pPr>
            <a:r>
              <a:rPr lang="en-US" b="0" i="0" dirty="0">
                <a:solidFill>
                  <a:schemeClr val="bg1">
                    <a:lumMod val="10000"/>
                  </a:schemeClr>
                </a:solidFill>
                <a:effectLst/>
                <a:latin typeface="Source Sans Pro" panose="020B0503030403020204" pitchFamily="34" charset="0"/>
                <a:ea typeface="Source Sans Pro" panose="020B0503030403020204" pitchFamily="34" charset="0"/>
              </a:rPr>
              <a:t>Enhance </a:t>
            </a:r>
            <a:r>
              <a:rPr lang="en-US" b="1" i="0" dirty="0">
                <a:solidFill>
                  <a:schemeClr val="bg1">
                    <a:lumMod val="10000"/>
                  </a:schemeClr>
                </a:solidFill>
                <a:effectLst/>
                <a:latin typeface="Source Sans Pro" panose="020B0503030403020204" pitchFamily="34" charset="0"/>
                <a:ea typeface="Source Sans Pro" panose="020B0503030403020204" pitchFamily="34" charset="0"/>
              </a:rPr>
              <a:t>online booking </a:t>
            </a:r>
            <a:r>
              <a:rPr lang="en-US" b="0" i="0" dirty="0">
                <a:solidFill>
                  <a:schemeClr val="bg1">
                    <a:lumMod val="10000"/>
                  </a:schemeClr>
                </a:solidFill>
                <a:effectLst/>
                <a:latin typeface="Source Sans Pro" panose="020B0503030403020204" pitchFamily="34" charset="0"/>
                <a:ea typeface="Source Sans Pro" panose="020B0503030403020204" pitchFamily="34" charset="0"/>
              </a:rPr>
              <a:t>convenience and streamline boarding processes to elevate passenger experience.</a:t>
            </a:r>
          </a:p>
          <a:p>
            <a:pPr marL="285750" indent="-285750">
              <a:lnSpc>
                <a:spcPct val="150000"/>
              </a:lnSpc>
              <a:buFont typeface="Arial" panose="020B0604020202020204" pitchFamily="34" charset="0"/>
              <a:buChar char="•"/>
            </a:pPr>
            <a:r>
              <a:rPr lang="en-US" b="0" i="0" dirty="0">
                <a:solidFill>
                  <a:schemeClr val="bg1">
                    <a:lumMod val="10000"/>
                  </a:schemeClr>
                </a:solidFill>
                <a:effectLst/>
                <a:latin typeface="Source Sans Pro" panose="020B0503030403020204" pitchFamily="34" charset="0"/>
                <a:ea typeface="Source Sans Pro" panose="020B0503030403020204" pitchFamily="34" charset="0"/>
              </a:rPr>
              <a:t>Investigate and rectify the factors that contribute to the dissatisfaction of </a:t>
            </a:r>
            <a:r>
              <a:rPr lang="en-US" b="1" i="0" dirty="0">
                <a:solidFill>
                  <a:schemeClr val="bg1">
                    <a:lumMod val="10000"/>
                  </a:schemeClr>
                </a:solidFill>
                <a:effectLst/>
                <a:latin typeface="Source Sans Pro" panose="020B0503030403020204" pitchFamily="34" charset="0"/>
                <a:ea typeface="Source Sans Pro" panose="020B0503030403020204" pitchFamily="34" charset="0"/>
              </a:rPr>
              <a:t>26%</a:t>
            </a:r>
            <a:r>
              <a:rPr lang="en-US" b="0" i="0" dirty="0">
                <a:solidFill>
                  <a:schemeClr val="bg1">
                    <a:lumMod val="10000"/>
                  </a:schemeClr>
                </a:solidFill>
                <a:effectLst/>
                <a:latin typeface="Source Sans Pro" panose="020B0503030403020204" pitchFamily="34" charset="0"/>
                <a:ea typeface="Source Sans Pro" panose="020B0503030403020204" pitchFamily="34" charset="0"/>
              </a:rPr>
              <a:t> of passengers with their seats.</a:t>
            </a:r>
          </a:p>
          <a:p>
            <a:pPr marL="285750" indent="-285750">
              <a:lnSpc>
                <a:spcPct val="150000"/>
              </a:lnSpc>
              <a:buFont typeface="Arial" panose="020B0604020202020204" pitchFamily="34" charset="0"/>
              <a:buChar char="•"/>
            </a:pPr>
            <a:r>
              <a:rPr lang="en-US" dirty="0">
                <a:solidFill>
                  <a:schemeClr val="bg1">
                    <a:lumMod val="10000"/>
                  </a:schemeClr>
                </a:solidFill>
                <a:latin typeface="Source Sans Pro" panose="020B0503030403020204" pitchFamily="34" charset="0"/>
                <a:ea typeface="Source Sans Pro" panose="020B0503030403020204" pitchFamily="34" charset="0"/>
              </a:rPr>
              <a:t>Leverage insights from the </a:t>
            </a:r>
            <a:r>
              <a:rPr lang="en-US" b="1" dirty="0">
                <a:solidFill>
                  <a:schemeClr val="bg1">
                    <a:lumMod val="10000"/>
                  </a:schemeClr>
                </a:solidFill>
                <a:latin typeface="Source Sans Pro" panose="020B0503030403020204" pitchFamily="34" charset="0"/>
                <a:ea typeface="Source Sans Pro" panose="020B0503030403020204" pitchFamily="34" charset="0"/>
              </a:rPr>
              <a:t>69% business traveler </a:t>
            </a:r>
            <a:r>
              <a:rPr lang="en-US" dirty="0">
                <a:solidFill>
                  <a:schemeClr val="bg1">
                    <a:lumMod val="10000"/>
                  </a:schemeClr>
                </a:solidFill>
                <a:latin typeface="Source Sans Pro" panose="020B0503030403020204" pitchFamily="34" charset="0"/>
                <a:ea typeface="Source Sans Pro" panose="020B0503030403020204" pitchFamily="34" charset="0"/>
              </a:rPr>
              <a:t>segment to tailor offerings and provide exclusive benefits.</a:t>
            </a:r>
            <a:endParaRPr lang="en-CA" dirty="0">
              <a:solidFill>
                <a:schemeClr val="bg1">
                  <a:lumMod val="10000"/>
                </a:schemeClr>
              </a:solidFill>
              <a:latin typeface="Source Sans Pro" panose="020B0503030403020204" pitchFamily="34" charset="0"/>
              <a:ea typeface="Source Sans Pro" panose="020B0503030403020204" pitchFamily="34" charset="0"/>
            </a:endParaRPr>
          </a:p>
        </p:txBody>
      </p:sp>
      <p:pic>
        <p:nvPicPr>
          <p:cNvPr id="9" name="Google Shape;363;p48">
            <a:extLst>
              <a:ext uri="{FF2B5EF4-FFF2-40B4-BE49-F238E27FC236}">
                <a16:creationId xmlns:a16="http://schemas.microsoft.com/office/drawing/2014/main" id="{816B163C-2E76-B1BD-01F4-E946CB23EAB4}"/>
              </a:ext>
            </a:extLst>
          </p:cNvPr>
          <p:cNvPicPr preferRelativeResize="0"/>
          <p:nvPr/>
        </p:nvPicPr>
        <p:blipFill rotWithShape="1">
          <a:blip r:embed="rId3">
            <a:alphaModFix/>
          </a:blip>
          <a:srcRect t="5571" b="5562"/>
          <a:stretch/>
        </p:blipFill>
        <p:spPr>
          <a:xfrm>
            <a:off x="5547505" y="721676"/>
            <a:ext cx="3182700" cy="3181800"/>
          </a:xfrm>
          <a:prstGeom prst="ellipse">
            <a:avLst/>
          </a:prstGeom>
          <a:noFill/>
          <a:ln>
            <a:noFill/>
          </a:ln>
        </p:spPr>
      </p:pic>
    </p:spTree>
    <p:extLst>
      <p:ext uri="{BB962C8B-B14F-4D97-AF65-F5344CB8AC3E}">
        <p14:creationId xmlns:p14="http://schemas.microsoft.com/office/powerpoint/2010/main" val="41058913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5" name="Google Shape;2055;p82">
            <a:extLst>
              <a:ext uri="{FF2B5EF4-FFF2-40B4-BE49-F238E27FC236}">
                <a16:creationId xmlns:a16="http://schemas.microsoft.com/office/drawing/2014/main" id="{EA5A665A-ED08-F6DE-4FBD-C093DCC80824}"/>
              </a:ext>
            </a:extLst>
          </p:cNvPr>
          <p:cNvSpPr/>
          <p:nvPr/>
        </p:nvSpPr>
        <p:spPr>
          <a:xfrm flipH="1">
            <a:off x="278302" y="4700507"/>
            <a:ext cx="234885" cy="330820"/>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ln>
            <a:headEnd type="none" w="sm" len="sm"/>
            <a:tailEnd type="none" w="sm" len="sm"/>
          </a:ln>
        </p:spPr>
        <p:style>
          <a:lnRef idx="2">
            <a:schemeClr val="accent1">
              <a:shade val="15000"/>
            </a:schemeClr>
          </a:lnRef>
          <a:fillRef idx="1">
            <a:schemeClr val="accent1"/>
          </a:fillRef>
          <a:effectRef idx="0">
            <a:schemeClr val="accent1"/>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 name="Google Shape;2055;p82">
            <a:extLst>
              <a:ext uri="{FF2B5EF4-FFF2-40B4-BE49-F238E27FC236}">
                <a16:creationId xmlns:a16="http://schemas.microsoft.com/office/drawing/2014/main" id="{FA96125A-F1F7-2954-30EC-796C5A29E4AD}"/>
              </a:ext>
            </a:extLst>
          </p:cNvPr>
          <p:cNvSpPr/>
          <p:nvPr/>
        </p:nvSpPr>
        <p:spPr>
          <a:xfrm flipH="1">
            <a:off x="3311554" y="4659179"/>
            <a:ext cx="234885" cy="330820"/>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ln>
            <a:headEnd type="none" w="sm" len="sm"/>
            <a:tailEnd type="none" w="sm" len="sm"/>
          </a:ln>
        </p:spPr>
        <p:style>
          <a:lnRef idx="2">
            <a:schemeClr val="accent1">
              <a:shade val="15000"/>
            </a:schemeClr>
          </a:lnRef>
          <a:fillRef idx="1">
            <a:schemeClr val="accent1"/>
          </a:fillRef>
          <a:effectRef idx="0">
            <a:schemeClr val="accent1"/>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b="1" dirty="0"/>
          </a:p>
        </p:txBody>
      </p:sp>
      <p:sp>
        <p:nvSpPr>
          <p:cNvPr id="7" name="Google Shape;2055;p82">
            <a:extLst>
              <a:ext uri="{FF2B5EF4-FFF2-40B4-BE49-F238E27FC236}">
                <a16:creationId xmlns:a16="http://schemas.microsoft.com/office/drawing/2014/main" id="{B0BF3DC5-1B66-2B2F-ABE8-8DDB4EF4307F}"/>
              </a:ext>
            </a:extLst>
          </p:cNvPr>
          <p:cNvSpPr/>
          <p:nvPr/>
        </p:nvSpPr>
        <p:spPr>
          <a:xfrm flipH="1">
            <a:off x="6548499" y="4659177"/>
            <a:ext cx="234885" cy="330820"/>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ln>
            <a:headEnd type="none" w="sm" len="sm"/>
            <a:tailEnd type="none" w="sm" len="sm"/>
          </a:ln>
        </p:spPr>
        <p:style>
          <a:lnRef idx="2">
            <a:schemeClr val="dk1">
              <a:shade val="15000"/>
            </a:schemeClr>
          </a:lnRef>
          <a:fillRef idx="1">
            <a:schemeClr val="dk1"/>
          </a:fillRef>
          <a:effectRef idx="0">
            <a:schemeClr val="dk1"/>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2">
                  <a:lumMod val="65000"/>
                </a:schemeClr>
              </a:solidFill>
            </a:endParaRPr>
          </a:p>
        </p:txBody>
      </p:sp>
      <p:sp>
        <p:nvSpPr>
          <p:cNvPr id="16" name="TextBox 15">
            <a:extLst>
              <a:ext uri="{FF2B5EF4-FFF2-40B4-BE49-F238E27FC236}">
                <a16:creationId xmlns:a16="http://schemas.microsoft.com/office/drawing/2014/main" id="{EA7C22BD-9BF5-D605-EC91-338B2D038B0B}"/>
              </a:ext>
            </a:extLst>
          </p:cNvPr>
          <p:cNvSpPr txBox="1"/>
          <p:nvPr/>
        </p:nvSpPr>
        <p:spPr>
          <a:xfrm>
            <a:off x="6851045" y="4533241"/>
            <a:ext cx="2014653" cy="523220"/>
          </a:xfrm>
          <a:prstGeom prst="rect">
            <a:avLst/>
          </a:prstGeom>
          <a:noFill/>
          <a:ln>
            <a:noFill/>
          </a:ln>
        </p:spPr>
        <p:txBody>
          <a:bodyPr wrap="square" rtlCol="0">
            <a:spAutoFit/>
          </a:bodyPr>
          <a:lstStyle/>
          <a:p>
            <a:r>
              <a:rPr lang="en-CA" b="1" dirty="0">
                <a:solidFill>
                  <a:schemeClr val="bg1">
                    <a:lumMod val="10000"/>
                  </a:schemeClr>
                </a:solidFill>
              </a:rPr>
              <a:t>Recommendation and Next Steps </a:t>
            </a:r>
          </a:p>
        </p:txBody>
      </p:sp>
      <p:sp>
        <p:nvSpPr>
          <p:cNvPr id="14" name="TextBox 13">
            <a:extLst>
              <a:ext uri="{FF2B5EF4-FFF2-40B4-BE49-F238E27FC236}">
                <a16:creationId xmlns:a16="http://schemas.microsoft.com/office/drawing/2014/main" id="{0BA41413-6D3D-B5CA-163E-E421E3A1A546}"/>
              </a:ext>
            </a:extLst>
          </p:cNvPr>
          <p:cNvSpPr txBox="1"/>
          <p:nvPr/>
        </p:nvSpPr>
        <p:spPr>
          <a:xfrm>
            <a:off x="202579" y="127702"/>
            <a:ext cx="4369421" cy="646331"/>
          </a:xfrm>
          <a:prstGeom prst="rect">
            <a:avLst/>
          </a:prstGeom>
          <a:noFill/>
        </p:spPr>
        <p:txBody>
          <a:bodyPr wrap="square">
            <a:spAutoFit/>
          </a:bodyPr>
          <a:lstStyle/>
          <a:p>
            <a:r>
              <a:rPr lang="en-CA" sz="3600" dirty="0">
                <a:latin typeface="Source Sans Pro" panose="020B0503030403020204" pitchFamily="34" charset="0"/>
                <a:ea typeface="Source Sans Pro" panose="020B0503030403020204" pitchFamily="34" charset="0"/>
              </a:rPr>
              <a:t> Further Analysis</a:t>
            </a:r>
          </a:p>
        </p:txBody>
      </p:sp>
      <p:sp>
        <p:nvSpPr>
          <p:cNvPr id="8" name="TextBox 7">
            <a:extLst>
              <a:ext uri="{FF2B5EF4-FFF2-40B4-BE49-F238E27FC236}">
                <a16:creationId xmlns:a16="http://schemas.microsoft.com/office/drawing/2014/main" id="{677DAD48-0E27-24F2-9157-6C782D4E7D63}"/>
              </a:ext>
            </a:extLst>
          </p:cNvPr>
          <p:cNvSpPr txBox="1"/>
          <p:nvPr/>
        </p:nvSpPr>
        <p:spPr>
          <a:xfrm>
            <a:off x="521590" y="4544834"/>
            <a:ext cx="1785578" cy="523220"/>
          </a:xfrm>
          <a:prstGeom prst="rect">
            <a:avLst/>
          </a:prstGeom>
          <a:noFill/>
        </p:spPr>
        <p:txBody>
          <a:bodyPr wrap="square">
            <a:spAutoFit/>
          </a:bodyPr>
          <a:lstStyle/>
          <a:p>
            <a:pPr marL="0" lvl="0" indent="0" algn="ctr" rtl="0">
              <a:spcBef>
                <a:spcPts val="0"/>
              </a:spcBef>
              <a:spcAft>
                <a:spcPts val="0"/>
              </a:spcAft>
              <a:buNone/>
            </a:pPr>
            <a:r>
              <a:rPr lang="en-US" dirty="0">
                <a:solidFill>
                  <a:schemeClr val="tx2">
                    <a:lumMod val="65000"/>
                  </a:schemeClr>
                </a:solidFill>
                <a:latin typeface="+mj-lt"/>
                <a:ea typeface="Source Sans Pro" panose="020B0503030403020204" pitchFamily="34" charset="0"/>
              </a:rPr>
              <a:t>Exploring Predictive Models</a:t>
            </a:r>
          </a:p>
        </p:txBody>
      </p:sp>
      <p:sp>
        <p:nvSpPr>
          <p:cNvPr id="18" name="TextBox 17">
            <a:extLst>
              <a:ext uri="{FF2B5EF4-FFF2-40B4-BE49-F238E27FC236}">
                <a16:creationId xmlns:a16="http://schemas.microsoft.com/office/drawing/2014/main" id="{06EAC4AF-8709-221E-D582-82F70FF2F68B}"/>
              </a:ext>
            </a:extLst>
          </p:cNvPr>
          <p:cNvSpPr txBox="1"/>
          <p:nvPr/>
        </p:nvSpPr>
        <p:spPr>
          <a:xfrm>
            <a:off x="3701816" y="4640962"/>
            <a:ext cx="2105403" cy="307777"/>
          </a:xfrm>
          <a:prstGeom prst="rect">
            <a:avLst/>
          </a:prstGeom>
          <a:noFill/>
        </p:spPr>
        <p:txBody>
          <a:bodyPr wrap="square" rtlCol="0">
            <a:spAutoFit/>
          </a:bodyPr>
          <a:lstStyle/>
          <a:p>
            <a:r>
              <a:rPr lang="en-CA" dirty="0">
                <a:solidFill>
                  <a:schemeClr val="tx2">
                    <a:lumMod val="65000"/>
                  </a:schemeClr>
                </a:solidFill>
              </a:rPr>
              <a:t>Model Insights Unveiled</a:t>
            </a:r>
          </a:p>
        </p:txBody>
      </p:sp>
      <p:sp>
        <p:nvSpPr>
          <p:cNvPr id="4" name="TextBox 3">
            <a:extLst>
              <a:ext uri="{FF2B5EF4-FFF2-40B4-BE49-F238E27FC236}">
                <a16:creationId xmlns:a16="http://schemas.microsoft.com/office/drawing/2014/main" id="{5B5EEB71-97A3-B540-4A63-D8C9D0BA58C2}"/>
              </a:ext>
            </a:extLst>
          </p:cNvPr>
          <p:cNvSpPr txBox="1"/>
          <p:nvPr/>
        </p:nvSpPr>
        <p:spPr>
          <a:xfrm>
            <a:off x="202579" y="1048214"/>
            <a:ext cx="8829909" cy="2320443"/>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latin typeface="Source Sans Pro" panose="020B0503030403020204" pitchFamily="34" charset="0"/>
                <a:ea typeface="Source Sans Pro" panose="020B0503030403020204" pitchFamily="34" charset="0"/>
              </a:rPr>
              <a:t>Location of airport boarding could also shed light on customer satisfaction. City location could have a bigger impact than the current columns. </a:t>
            </a:r>
          </a:p>
          <a:p>
            <a:pPr marL="285750" indent="-285750">
              <a:lnSpc>
                <a:spcPct val="150000"/>
              </a:lnSpc>
              <a:buFont typeface="Arial" panose="020B0604020202020204" pitchFamily="34" charset="0"/>
              <a:buChar char="•"/>
            </a:pPr>
            <a:r>
              <a:rPr lang="en-US" dirty="0">
                <a:latin typeface="Source Sans Pro" panose="020B0503030403020204" pitchFamily="34" charset="0"/>
                <a:ea typeface="Source Sans Pro" panose="020B0503030403020204" pitchFamily="34" charset="0"/>
              </a:rPr>
              <a:t>Carry out an independent study specifically focused on seat comfort, considering factors beyond just seat materials. This study should examine how seat comfort directly influences passenger satisfaction.</a:t>
            </a:r>
          </a:p>
          <a:p>
            <a:pPr marL="285750" indent="-285750">
              <a:lnSpc>
                <a:spcPct val="150000"/>
              </a:lnSpc>
              <a:buFont typeface="Arial" panose="020B0604020202020204" pitchFamily="34" charset="0"/>
              <a:buChar char="•"/>
            </a:pPr>
            <a:r>
              <a:rPr lang="en-US" dirty="0">
                <a:latin typeface="Source Sans Pro" panose="020B0503030403020204" pitchFamily="34" charset="0"/>
                <a:ea typeface="Source Sans Pro" panose="020B0503030403020204" pitchFamily="34" charset="0"/>
              </a:rPr>
              <a:t>Around half of business class travelers are loyal, while this drops by almost 10% for economy class passengers. This highlights the need to increase loyalty in the economy class. Further investigation into enhancing this loyalty is recommended..</a:t>
            </a:r>
            <a:endParaRPr lang="en-CA" dirty="0">
              <a:solidFill>
                <a:schemeClr val="bg1">
                  <a:lumMod val="10000"/>
                </a:schemeClr>
              </a:solidFill>
              <a:latin typeface="Source Sans Pro" panose="020B0503030403020204" pitchFamily="34" charset="0"/>
              <a:ea typeface="Source Sans Pro" panose="020B0503030403020204" pitchFamily="34" charset="0"/>
            </a:endParaRPr>
          </a:p>
        </p:txBody>
      </p:sp>
    </p:spTree>
    <p:extLst>
      <p:ext uri="{BB962C8B-B14F-4D97-AF65-F5344CB8AC3E}">
        <p14:creationId xmlns:p14="http://schemas.microsoft.com/office/powerpoint/2010/main" val="30291724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pic>
        <p:nvPicPr>
          <p:cNvPr id="3074" name="Picture 2">
            <a:extLst>
              <a:ext uri="{FF2B5EF4-FFF2-40B4-BE49-F238E27FC236}">
                <a16:creationId xmlns:a16="http://schemas.microsoft.com/office/drawing/2014/main" id="{58169006-C523-4939-1443-8A9588473CCF}"/>
              </a:ext>
            </a:extLst>
          </p:cNvPr>
          <p:cNvPicPr>
            <a:picLocks noChangeAspect="1" noChangeArrowheads="1"/>
          </p:cNvPicPr>
          <p:nvPr/>
        </p:nvPicPr>
        <p:blipFill>
          <a:blip r:embed="rId3">
            <a:alphaModFix amt="35000"/>
          </a:blip>
          <a:srcRect/>
          <a:stretch/>
        </p:blipFill>
        <p:spPr bwMode="auto">
          <a:xfrm>
            <a:off x="0" y="-275"/>
            <a:ext cx="9144000" cy="5143775"/>
          </a:xfrm>
          <a:prstGeom prst="rect">
            <a:avLst/>
          </a:prstGeom>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0BA41413-6D3D-B5CA-163E-E421E3A1A546}"/>
              </a:ext>
            </a:extLst>
          </p:cNvPr>
          <p:cNvSpPr txBox="1"/>
          <p:nvPr/>
        </p:nvSpPr>
        <p:spPr>
          <a:xfrm>
            <a:off x="180277" y="1882161"/>
            <a:ext cx="4949283" cy="830997"/>
          </a:xfrm>
          <a:prstGeom prst="rect">
            <a:avLst/>
          </a:prstGeom>
          <a:noFill/>
        </p:spPr>
        <p:txBody>
          <a:bodyPr wrap="square">
            <a:spAutoFit/>
          </a:bodyPr>
          <a:lstStyle/>
          <a:p>
            <a:r>
              <a:rPr lang="en-CA" sz="4800" dirty="0">
                <a:latin typeface="Source Sans Pro" panose="020B0503030403020204" pitchFamily="34" charset="0"/>
                <a:ea typeface="Source Sans Pro" panose="020B0503030403020204" pitchFamily="34" charset="0"/>
              </a:rPr>
              <a:t> Any Questions ?</a:t>
            </a:r>
          </a:p>
        </p:txBody>
      </p:sp>
    </p:spTree>
    <p:extLst>
      <p:ext uri="{BB962C8B-B14F-4D97-AF65-F5344CB8AC3E}">
        <p14:creationId xmlns:p14="http://schemas.microsoft.com/office/powerpoint/2010/main" val="11915709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41"/>
          <p:cNvSpPr txBox="1">
            <a:spLocks noGrp="1"/>
          </p:cNvSpPr>
          <p:nvPr>
            <p:ph type="subTitle" idx="1"/>
          </p:nvPr>
        </p:nvSpPr>
        <p:spPr>
          <a:xfrm>
            <a:off x="713100" y="1841262"/>
            <a:ext cx="3425700" cy="2101200"/>
          </a:xfrm>
          <a:prstGeom prst="rect">
            <a:avLst/>
          </a:prstGeom>
        </p:spPr>
        <p:txBody>
          <a:bodyPr spcFirstLastPara="1" wrap="square" lIns="91425" tIns="91425" rIns="91425" bIns="91425" anchor="t" anchorCtr="0">
            <a:noAutofit/>
          </a:bodyPr>
          <a:lstStyle/>
          <a:p>
            <a:pPr marL="285750" indent="-285750">
              <a:buClr>
                <a:schemeClr val="tx1"/>
              </a:buClr>
            </a:pPr>
            <a:r>
              <a:rPr lang="en-US" dirty="0"/>
              <a:t>Imagine a traveler stepping onto an airplane. What shapes their satisfaction? Our data-driven journey reveals the answers.</a:t>
            </a:r>
          </a:p>
          <a:p>
            <a:pPr marL="285750" indent="-285750"/>
            <a:endParaRPr lang="en-US" dirty="0">
              <a:solidFill>
                <a:schemeClr val="tx1"/>
              </a:solidFill>
            </a:endParaRPr>
          </a:p>
          <a:p>
            <a:pPr marL="285750" indent="-285750">
              <a:buClr>
                <a:schemeClr val="tx1"/>
              </a:buClr>
            </a:pPr>
            <a:r>
              <a:rPr lang="en-US" dirty="0"/>
              <a:t>In this presentation, we delve into airline customer satisfaction analysis. Using predictive analytics, we unveil the factors that impact passenger contentment.</a:t>
            </a:r>
            <a:endParaRPr lang="en-CA" dirty="0"/>
          </a:p>
        </p:txBody>
      </p:sp>
      <p:sp>
        <p:nvSpPr>
          <p:cNvPr id="229" name="Google Shape;229;p41"/>
          <p:cNvSpPr txBox="1">
            <a:spLocks noGrp="1"/>
          </p:cNvSpPr>
          <p:nvPr>
            <p:ph type="title"/>
          </p:nvPr>
        </p:nvSpPr>
        <p:spPr>
          <a:xfrm>
            <a:off x="713100" y="1201112"/>
            <a:ext cx="378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chemeClr val="tx1"/>
                </a:solidFill>
                <a:latin typeface="Source Sans Pro" panose="020B0503030403020204" pitchFamily="34" charset="0"/>
                <a:ea typeface="Source Sans Pro" panose="020B0503030403020204" pitchFamily="34" charset="0"/>
              </a:rPr>
              <a:t>Introduction</a:t>
            </a:r>
            <a:endParaRPr dirty="0">
              <a:solidFill>
                <a:schemeClr val="tx1"/>
              </a:solidFill>
              <a:latin typeface="Source Sans Pro" panose="020B0503030403020204" pitchFamily="34" charset="0"/>
              <a:ea typeface="Source Sans Pro" panose="020B0503030403020204" pitchFamily="34" charset="0"/>
            </a:endParaRPr>
          </a:p>
        </p:txBody>
      </p:sp>
      <p:pic>
        <p:nvPicPr>
          <p:cNvPr id="230" name="Google Shape;230;p41"/>
          <p:cNvPicPr preferRelativeResize="0"/>
          <p:nvPr/>
        </p:nvPicPr>
        <p:blipFill rotWithShape="1">
          <a:blip r:embed="rId3">
            <a:alphaModFix/>
          </a:blip>
          <a:srcRect t="3113" b="3113"/>
          <a:stretch/>
        </p:blipFill>
        <p:spPr>
          <a:xfrm>
            <a:off x="4787450" y="981327"/>
            <a:ext cx="3643450" cy="3553501"/>
          </a:xfrm>
          <a:prstGeom prst="ellipse">
            <a:avLst/>
          </a:prstGeom>
          <a:noFill/>
          <a:ln>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39"/>
          <p:cNvSpPr txBox="1">
            <a:spLocks noGrp="1"/>
          </p:cNvSpPr>
          <p:nvPr>
            <p:ph type="title"/>
          </p:nvPr>
        </p:nvSpPr>
        <p:spPr>
          <a:xfrm>
            <a:off x="638391" y="531824"/>
            <a:ext cx="7717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tx1"/>
                </a:solidFill>
                <a:latin typeface="Source Sans Pro" panose="020B0503030403020204" pitchFamily="34" charset="0"/>
                <a:ea typeface="Source Sans Pro" panose="020B0503030403020204" pitchFamily="34" charset="0"/>
              </a:rPr>
              <a:t>Table of contents</a:t>
            </a:r>
            <a:endParaRPr dirty="0">
              <a:solidFill>
                <a:schemeClr val="tx1"/>
              </a:solidFill>
              <a:latin typeface="Source Sans Pro" panose="020B0503030403020204" pitchFamily="34" charset="0"/>
              <a:ea typeface="Source Sans Pro" panose="020B0503030403020204" pitchFamily="34" charset="0"/>
            </a:endParaRPr>
          </a:p>
        </p:txBody>
      </p:sp>
      <p:sp>
        <p:nvSpPr>
          <p:cNvPr id="198" name="Google Shape;198;p39"/>
          <p:cNvSpPr txBox="1">
            <a:spLocks noGrp="1"/>
          </p:cNvSpPr>
          <p:nvPr>
            <p:ph type="subTitle" idx="1"/>
          </p:nvPr>
        </p:nvSpPr>
        <p:spPr>
          <a:xfrm>
            <a:off x="787791" y="2030825"/>
            <a:ext cx="2354400" cy="393557"/>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tx1"/>
                </a:solidFill>
                <a:latin typeface="Source Sans Pro" panose="020B0503030403020204" pitchFamily="34" charset="0"/>
                <a:ea typeface="Source Sans Pro" panose="020B0503030403020204" pitchFamily="34" charset="0"/>
              </a:rPr>
              <a:t>Business Problem and Challenge </a:t>
            </a:r>
            <a:endParaRPr dirty="0">
              <a:solidFill>
                <a:schemeClr val="tx1"/>
              </a:solidFill>
              <a:latin typeface="Source Sans Pro" panose="020B0503030403020204" pitchFamily="34" charset="0"/>
              <a:ea typeface="Source Sans Pro" panose="020B0503030403020204" pitchFamily="34" charset="0"/>
            </a:endParaRPr>
          </a:p>
        </p:txBody>
      </p:sp>
      <p:sp>
        <p:nvSpPr>
          <p:cNvPr id="200" name="Google Shape;200;p39"/>
          <p:cNvSpPr txBox="1">
            <a:spLocks noGrp="1"/>
          </p:cNvSpPr>
          <p:nvPr>
            <p:ph type="subTitle" idx="4"/>
          </p:nvPr>
        </p:nvSpPr>
        <p:spPr>
          <a:xfrm>
            <a:off x="3394791" y="2030782"/>
            <a:ext cx="23544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solidFill>
                  <a:schemeClr val="tx1"/>
                </a:solidFill>
                <a:latin typeface="Source Sans Pro" panose="020B0503030403020204" pitchFamily="34" charset="0"/>
                <a:ea typeface="Source Sans Pro" panose="020B0503030403020204" pitchFamily="34" charset="0"/>
              </a:rPr>
              <a:t>Data Collection and Preprocessing </a:t>
            </a:r>
            <a:endParaRPr dirty="0">
              <a:solidFill>
                <a:schemeClr val="tx1"/>
              </a:solidFill>
              <a:latin typeface="Source Sans Pro" panose="020B0503030403020204" pitchFamily="34" charset="0"/>
              <a:ea typeface="Source Sans Pro" panose="020B0503030403020204" pitchFamily="34" charset="0"/>
            </a:endParaRPr>
          </a:p>
        </p:txBody>
      </p:sp>
      <p:sp>
        <p:nvSpPr>
          <p:cNvPr id="202" name="Google Shape;202;p39"/>
          <p:cNvSpPr txBox="1">
            <a:spLocks noGrp="1"/>
          </p:cNvSpPr>
          <p:nvPr>
            <p:ph type="title" idx="3"/>
          </p:nvPr>
        </p:nvSpPr>
        <p:spPr>
          <a:xfrm>
            <a:off x="1357500" y="1404824"/>
            <a:ext cx="1215000" cy="429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tx1"/>
                </a:solidFill>
              </a:rPr>
              <a:t>01</a:t>
            </a:r>
            <a:endParaRPr dirty="0">
              <a:solidFill>
                <a:schemeClr val="tx1"/>
              </a:solidFill>
            </a:endParaRPr>
          </a:p>
        </p:txBody>
      </p:sp>
      <p:sp>
        <p:nvSpPr>
          <p:cNvPr id="203" name="Google Shape;203;p39"/>
          <p:cNvSpPr txBox="1">
            <a:spLocks noGrp="1"/>
          </p:cNvSpPr>
          <p:nvPr>
            <p:ph type="title" idx="6"/>
          </p:nvPr>
        </p:nvSpPr>
        <p:spPr>
          <a:xfrm>
            <a:off x="3964500" y="1404824"/>
            <a:ext cx="1215000" cy="429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tx1"/>
                </a:solidFill>
              </a:rPr>
              <a:t>02</a:t>
            </a:r>
            <a:endParaRPr>
              <a:solidFill>
                <a:schemeClr val="tx1"/>
              </a:solidFill>
            </a:endParaRPr>
          </a:p>
        </p:txBody>
      </p:sp>
      <p:sp>
        <p:nvSpPr>
          <p:cNvPr id="204" name="Google Shape;204;p39"/>
          <p:cNvSpPr txBox="1">
            <a:spLocks noGrp="1"/>
          </p:cNvSpPr>
          <p:nvPr>
            <p:ph type="subTitle" idx="7"/>
          </p:nvPr>
        </p:nvSpPr>
        <p:spPr>
          <a:xfrm>
            <a:off x="738138" y="3787954"/>
            <a:ext cx="23544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CA" dirty="0">
                <a:solidFill>
                  <a:schemeClr val="tx1"/>
                </a:solidFill>
                <a:latin typeface="Source Sans Pro" panose="020B0503030403020204" pitchFamily="34" charset="0"/>
                <a:ea typeface="Source Sans Pro" panose="020B0503030403020204" pitchFamily="34" charset="0"/>
              </a:rPr>
              <a:t>Exploring Predictive Models</a:t>
            </a:r>
            <a:endParaRPr dirty="0">
              <a:solidFill>
                <a:schemeClr val="tx1"/>
              </a:solidFill>
              <a:latin typeface="Source Sans Pro" panose="020B0503030403020204" pitchFamily="34" charset="0"/>
              <a:ea typeface="Source Sans Pro" panose="020B0503030403020204" pitchFamily="34" charset="0"/>
            </a:endParaRPr>
          </a:p>
        </p:txBody>
      </p:sp>
      <p:sp>
        <p:nvSpPr>
          <p:cNvPr id="206" name="Google Shape;206;p39"/>
          <p:cNvSpPr txBox="1">
            <a:spLocks noGrp="1"/>
          </p:cNvSpPr>
          <p:nvPr>
            <p:ph type="title" idx="9"/>
          </p:nvPr>
        </p:nvSpPr>
        <p:spPr>
          <a:xfrm>
            <a:off x="6571500" y="1404824"/>
            <a:ext cx="1215000" cy="429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tx1"/>
                </a:solidFill>
              </a:rPr>
              <a:t>03</a:t>
            </a:r>
            <a:endParaRPr>
              <a:solidFill>
                <a:schemeClr val="tx1"/>
              </a:solidFill>
            </a:endParaRPr>
          </a:p>
        </p:txBody>
      </p:sp>
      <p:sp>
        <p:nvSpPr>
          <p:cNvPr id="207" name="Google Shape;207;p39"/>
          <p:cNvSpPr txBox="1">
            <a:spLocks noGrp="1"/>
          </p:cNvSpPr>
          <p:nvPr>
            <p:ph type="subTitle" idx="13"/>
          </p:nvPr>
        </p:nvSpPr>
        <p:spPr>
          <a:xfrm>
            <a:off x="3478952" y="3786694"/>
            <a:ext cx="23544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solidFill>
                  <a:schemeClr val="tx1"/>
                </a:solidFill>
                <a:latin typeface="Source Sans Pro" panose="020B0503030403020204" pitchFamily="34" charset="0"/>
                <a:ea typeface="Source Sans Pro" panose="020B0503030403020204" pitchFamily="34" charset="0"/>
              </a:rPr>
              <a:t>Model Insights Unveiled</a:t>
            </a:r>
          </a:p>
        </p:txBody>
      </p:sp>
      <p:sp>
        <p:nvSpPr>
          <p:cNvPr id="209" name="Google Shape;209;p39"/>
          <p:cNvSpPr txBox="1">
            <a:spLocks noGrp="1"/>
          </p:cNvSpPr>
          <p:nvPr>
            <p:ph type="title" idx="15"/>
          </p:nvPr>
        </p:nvSpPr>
        <p:spPr>
          <a:xfrm>
            <a:off x="1357500" y="3087688"/>
            <a:ext cx="1215000" cy="429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tx1"/>
                </a:solidFill>
              </a:rPr>
              <a:t>04</a:t>
            </a:r>
            <a:endParaRPr>
              <a:solidFill>
                <a:schemeClr val="tx1"/>
              </a:solidFill>
            </a:endParaRPr>
          </a:p>
        </p:txBody>
      </p:sp>
      <p:sp>
        <p:nvSpPr>
          <p:cNvPr id="210" name="Google Shape;210;p39"/>
          <p:cNvSpPr txBox="1">
            <a:spLocks noGrp="1"/>
          </p:cNvSpPr>
          <p:nvPr>
            <p:ph type="subTitle" idx="16"/>
          </p:nvPr>
        </p:nvSpPr>
        <p:spPr>
          <a:xfrm>
            <a:off x="6219766" y="3713646"/>
            <a:ext cx="23544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tx1"/>
                </a:solidFill>
                <a:latin typeface="Source Sans Pro" panose="020B0503030403020204" pitchFamily="34" charset="0"/>
                <a:ea typeface="Source Sans Pro" panose="020B0503030403020204" pitchFamily="34" charset="0"/>
              </a:rPr>
              <a:t>Recommendation and Next Steps </a:t>
            </a:r>
            <a:endParaRPr dirty="0">
              <a:solidFill>
                <a:schemeClr val="tx1"/>
              </a:solidFill>
              <a:latin typeface="Source Sans Pro" panose="020B0503030403020204" pitchFamily="34" charset="0"/>
              <a:ea typeface="Source Sans Pro" panose="020B0503030403020204" pitchFamily="34" charset="0"/>
            </a:endParaRPr>
          </a:p>
        </p:txBody>
      </p:sp>
      <p:sp>
        <p:nvSpPr>
          <p:cNvPr id="212" name="Google Shape;212;p39"/>
          <p:cNvSpPr txBox="1">
            <a:spLocks noGrp="1"/>
          </p:cNvSpPr>
          <p:nvPr>
            <p:ph type="title" idx="18"/>
          </p:nvPr>
        </p:nvSpPr>
        <p:spPr>
          <a:xfrm>
            <a:off x="3964500" y="3087688"/>
            <a:ext cx="1215000" cy="429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tx1"/>
                </a:solidFill>
              </a:rPr>
              <a:t>05</a:t>
            </a:r>
            <a:endParaRPr>
              <a:solidFill>
                <a:schemeClr val="tx1"/>
              </a:solidFill>
            </a:endParaRPr>
          </a:p>
        </p:txBody>
      </p:sp>
      <p:sp>
        <p:nvSpPr>
          <p:cNvPr id="215" name="Google Shape;215;p39"/>
          <p:cNvSpPr txBox="1">
            <a:spLocks noGrp="1"/>
          </p:cNvSpPr>
          <p:nvPr>
            <p:ph type="title" idx="21"/>
          </p:nvPr>
        </p:nvSpPr>
        <p:spPr>
          <a:xfrm>
            <a:off x="6571500" y="3087688"/>
            <a:ext cx="1215000" cy="429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tx1"/>
                </a:solidFill>
              </a:rPr>
              <a:t>06</a:t>
            </a:r>
            <a:endParaRPr>
              <a:solidFill>
                <a:schemeClr val="tx1"/>
              </a:solidFill>
            </a:endParaRPr>
          </a:p>
        </p:txBody>
      </p:sp>
      <p:pic>
        <p:nvPicPr>
          <p:cNvPr id="216" name="Google Shape;216;p39"/>
          <p:cNvPicPr preferRelativeResize="0"/>
          <p:nvPr/>
        </p:nvPicPr>
        <p:blipFill rotWithShape="1">
          <a:blip r:embed="rId3">
            <a:alphaModFix/>
          </a:blip>
          <a:srcRect/>
          <a:stretch/>
        </p:blipFill>
        <p:spPr>
          <a:xfrm rot="601898" flipH="1">
            <a:off x="6748649" y="138702"/>
            <a:ext cx="2158978" cy="1201825"/>
          </a:xfrm>
          <a:prstGeom prst="rect">
            <a:avLst/>
          </a:prstGeom>
          <a:noFill/>
          <a:ln>
            <a:noFill/>
          </a:ln>
        </p:spPr>
      </p:pic>
      <p:sp>
        <p:nvSpPr>
          <p:cNvPr id="17" name="Google Shape;207;p39">
            <a:extLst>
              <a:ext uri="{FF2B5EF4-FFF2-40B4-BE49-F238E27FC236}">
                <a16:creationId xmlns:a16="http://schemas.microsoft.com/office/drawing/2014/main" id="{DA651310-EFB8-D098-2DC0-82567FA55F25}"/>
              </a:ext>
            </a:extLst>
          </p:cNvPr>
          <p:cNvSpPr txBox="1">
            <a:spLocks/>
          </p:cNvSpPr>
          <p:nvPr/>
        </p:nvSpPr>
        <p:spPr>
          <a:xfrm>
            <a:off x="6152858" y="2067306"/>
            <a:ext cx="2354400" cy="393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800"/>
              <a:buFont typeface="Source Sans Pro"/>
              <a:buNone/>
              <a:defRPr sz="1800" b="0" i="0" u="none" strike="noStrike" cap="none">
                <a:solidFill>
                  <a:schemeClr val="dk2"/>
                </a:solidFill>
                <a:latin typeface="Manrope"/>
                <a:ea typeface="Manrope"/>
                <a:cs typeface="Manrope"/>
                <a:sym typeface="Manrope"/>
              </a:defRPr>
            </a:lvl1pPr>
            <a:lvl2pPr marL="914400" marR="0" lvl="1" indent="-317500" algn="ctr" rtl="0">
              <a:lnSpc>
                <a:spcPct val="100000"/>
              </a:lnSpc>
              <a:spcBef>
                <a:spcPts val="0"/>
              </a:spcBef>
              <a:spcAft>
                <a:spcPts val="0"/>
              </a:spcAft>
              <a:buClr>
                <a:schemeClr val="dk1"/>
              </a:buClr>
              <a:buSzPts val="1800"/>
              <a:buFont typeface="Source Sans Pro"/>
              <a:buNone/>
              <a:defRPr sz="1800" b="0" i="0" u="none" strike="noStrike" cap="none">
                <a:solidFill>
                  <a:schemeClr val="dk1"/>
                </a:solidFill>
                <a:latin typeface="Source Sans Pro"/>
                <a:ea typeface="Source Sans Pro"/>
                <a:cs typeface="Source Sans Pro"/>
                <a:sym typeface="Source Sans Pro"/>
              </a:defRPr>
            </a:lvl2pPr>
            <a:lvl3pPr marL="1371600" marR="0" lvl="2" indent="-317500" algn="ctr" rtl="0">
              <a:lnSpc>
                <a:spcPct val="100000"/>
              </a:lnSpc>
              <a:spcBef>
                <a:spcPts val="0"/>
              </a:spcBef>
              <a:spcAft>
                <a:spcPts val="0"/>
              </a:spcAft>
              <a:buClr>
                <a:schemeClr val="dk1"/>
              </a:buClr>
              <a:buSzPts val="1800"/>
              <a:buFont typeface="Source Sans Pro"/>
              <a:buNone/>
              <a:defRPr sz="1800" b="0" i="0" u="none" strike="noStrike" cap="none">
                <a:solidFill>
                  <a:schemeClr val="dk1"/>
                </a:solidFill>
                <a:latin typeface="Source Sans Pro"/>
                <a:ea typeface="Source Sans Pro"/>
                <a:cs typeface="Source Sans Pro"/>
                <a:sym typeface="Source Sans Pro"/>
              </a:defRPr>
            </a:lvl3pPr>
            <a:lvl4pPr marL="1828800" marR="0" lvl="3" indent="-317500" algn="ctr" rtl="0">
              <a:lnSpc>
                <a:spcPct val="100000"/>
              </a:lnSpc>
              <a:spcBef>
                <a:spcPts val="0"/>
              </a:spcBef>
              <a:spcAft>
                <a:spcPts val="0"/>
              </a:spcAft>
              <a:buClr>
                <a:schemeClr val="dk1"/>
              </a:buClr>
              <a:buSzPts val="1800"/>
              <a:buFont typeface="Source Sans Pro"/>
              <a:buNone/>
              <a:defRPr sz="1800" b="0" i="0" u="none" strike="noStrike" cap="none">
                <a:solidFill>
                  <a:schemeClr val="dk1"/>
                </a:solidFill>
                <a:latin typeface="Source Sans Pro"/>
                <a:ea typeface="Source Sans Pro"/>
                <a:cs typeface="Source Sans Pro"/>
                <a:sym typeface="Source Sans Pro"/>
              </a:defRPr>
            </a:lvl4pPr>
            <a:lvl5pPr marL="2286000" marR="0" lvl="4" indent="-317500" algn="ctr" rtl="0">
              <a:lnSpc>
                <a:spcPct val="100000"/>
              </a:lnSpc>
              <a:spcBef>
                <a:spcPts val="0"/>
              </a:spcBef>
              <a:spcAft>
                <a:spcPts val="0"/>
              </a:spcAft>
              <a:buClr>
                <a:schemeClr val="dk1"/>
              </a:buClr>
              <a:buSzPts val="1800"/>
              <a:buFont typeface="Source Sans Pro"/>
              <a:buNone/>
              <a:defRPr sz="1800" b="0" i="0" u="none" strike="noStrike" cap="none">
                <a:solidFill>
                  <a:schemeClr val="dk1"/>
                </a:solidFill>
                <a:latin typeface="Source Sans Pro"/>
                <a:ea typeface="Source Sans Pro"/>
                <a:cs typeface="Source Sans Pro"/>
                <a:sym typeface="Source Sans Pro"/>
              </a:defRPr>
            </a:lvl5pPr>
            <a:lvl6pPr marL="2743200" marR="0" lvl="5" indent="-317500" algn="ctr" rtl="0">
              <a:lnSpc>
                <a:spcPct val="100000"/>
              </a:lnSpc>
              <a:spcBef>
                <a:spcPts val="0"/>
              </a:spcBef>
              <a:spcAft>
                <a:spcPts val="0"/>
              </a:spcAft>
              <a:buClr>
                <a:schemeClr val="dk1"/>
              </a:buClr>
              <a:buSzPts val="1800"/>
              <a:buFont typeface="Source Sans Pro"/>
              <a:buNone/>
              <a:defRPr sz="1800" b="0" i="0" u="none" strike="noStrike" cap="none">
                <a:solidFill>
                  <a:schemeClr val="dk1"/>
                </a:solidFill>
                <a:latin typeface="Source Sans Pro"/>
                <a:ea typeface="Source Sans Pro"/>
                <a:cs typeface="Source Sans Pro"/>
                <a:sym typeface="Source Sans Pro"/>
              </a:defRPr>
            </a:lvl6pPr>
            <a:lvl7pPr marL="3200400" marR="0" lvl="6" indent="-317500" algn="ctr" rtl="0">
              <a:lnSpc>
                <a:spcPct val="100000"/>
              </a:lnSpc>
              <a:spcBef>
                <a:spcPts val="0"/>
              </a:spcBef>
              <a:spcAft>
                <a:spcPts val="0"/>
              </a:spcAft>
              <a:buClr>
                <a:schemeClr val="dk1"/>
              </a:buClr>
              <a:buSzPts val="1800"/>
              <a:buFont typeface="Source Sans Pro"/>
              <a:buNone/>
              <a:defRPr sz="1800" b="0" i="0" u="none" strike="noStrike" cap="none">
                <a:solidFill>
                  <a:schemeClr val="dk1"/>
                </a:solidFill>
                <a:latin typeface="Source Sans Pro"/>
                <a:ea typeface="Source Sans Pro"/>
                <a:cs typeface="Source Sans Pro"/>
                <a:sym typeface="Source Sans Pro"/>
              </a:defRPr>
            </a:lvl7pPr>
            <a:lvl8pPr marL="3657600" marR="0" lvl="7" indent="-317500" algn="ctr" rtl="0">
              <a:lnSpc>
                <a:spcPct val="100000"/>
              </a:lnSpc>
              <a:spcBef>
                <a:spcPts val="0"/>
              </a:spcBef>
              <a:spcAft>
                <a:spcPts val="0"/>
              </a:spcAft>
              <a:buClr>
                <a:schemeClr val="dk1"/>
              </a:buClr>
              <a:buSzPts val="1800"/>
              <a:buFont typeface="Source Sans Pro"/>
              <a:buNone/>
              <a:defRPr sz="1800" b="0" i="0" u="none" strike="noStrike" cap="none">
                <a:solidFill>
                  <a:schemeClr val="dk1"/>
                </a:solidFill>
                <a:latin typeface="Source Sans Pro"/>
                <a:ea typeface="Source Sans Pro"/>
                <a:cs typeface="Source Sans Pro"/>
                <a:sym typeface="Source Sans Pro"/>
              </a:defRPr>
            </a:lvl8pPr>
            <a:lvl9pPr marL="4114800" marR="0" lvl="8" indent="-317500" algn="ctr" rtl="0">
              <a:lnSpc>
                <a:spcPct val="100000"/>
              </a:lnSpc>
              <a:spcBef>
                <a:spcPts val="0"/>
              </a:spcBef>
              <a:spcAft>
                <a:spcPts val="0"/>
              </a:spcAft>
              <a:buClr>
                <a:schemeClr val="dk1"/>
              </a:buClr>
              <a:buSzPts val="1800"/>
              <a:buFont typeface="Source Sans Pro"/>
              <a:buNone/>
              <a:defRPr sz="1800" b="0" i="0" u="none" strike="noStrike" cap="none">
                <a:solidFill>
                  <a:schemeClr val="dk1"/>
                </a:solidFill>
                <a:latin typeface="Source Sans Pro"/>
                <a:ea typeface="Source Sans Pro"/>
                <a:cs typeface="Source Sans Pro"/>
                <a:sym typeface="Source Sans Pro"/>
              </a:defRPr>
            </a:lvl9pPr>
          </a:lstStyle>
          <a:p>
            <a:pPr marL="0" indent="0"/>
            <a:r>
              <a:rPr lang="en-US" dirty="0">
                <a:solidFill>
                  <a:schemeClr val="tx1"/>
                </a:solidFill>
                <a:latin typeface="Source Sans Pro" panose="020B0503030403020204" pitchFamily="34" charset="0"/>
                <a:ea typeface="Source Sans Pro" panose="020B0503030403020204" pitchFamily="34" charset="0"/>
              </a:rPr>
              <a:t>Exploring Data Patterns and Insights</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40"/>
          <p:cNvSpPr txBox="1">
            <a:spLocks noGrp="1"/>
          </p:cNvSpPr>
          <p:nvPr>
            <p:ph type="title"/>
          </p:nvPr>
        </p:nvSpPr>
        <p:spPr>
          <a:xfrm>
            <a:off x="513187" y="366571"/>
            <a:ext cx="4050818" cy="685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bg1">
                    <a:lumMod val="10000"/>
                  </a:schemeClr>
                </a:solidFill>
                <a:latin typeface="Source Sans Pro" panose="020B0503030403020204" pitchFamily="34" charset="0"/>
                <a:ea typeface="Source Sans Pro" panose="020B0503030403020204" pitchFamily="34" charset="0"/>
              </a:rPr>
              <a:t>Business Problem</a:t>
            </a:r>
            <a:endParaRPr dirty="0">
              <a:solidFill>
                <a:schemeClr val="bg1">
                  <a:lumMod val="10000"/>
                </a:schemeClr>
              </a:solidFill>
              <a:latin typeface="Source Sans Pro" panose="020B0503030403020204" pitchFamily="34" charset="0"/>
              <a:ea typeface="Source Sans Pro" panose="020B0503030403020204" pitchFamily="34" charset="0"/>
            </a:endParaRPr>
          </a:p>
        </p:txBody>
      </p:sp>
      <p:sp>
        <p:nvSpPr>
          <p:cNvPr id="222" name="Google Shape;222;p40"/>
          <p:cNvSpPr txBox="1">
            <a:spLocks noGrp="1"/>
          </p:cNvSpPr>
          <p:nvPr>
            <p:ph type="subTitle" idx="1"/>
          </p:nvPr>
        </p:nvSpPr>
        <p:spPr>
          <a:xfrm>
            <a:off x="513187" y="1950493"/>
            <a:ext cx="8352511" cy="124251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CA" dirty="0"/>
              <a:t>Enhance airline passenger satisfaction by identifying key factors amidst complex variables. Overcome data limitations, ensure accuracy, and avoid bias from customer feedback. Deliver actionable insights for operational improvement and cost savings.</a:t>
            </a:r>
            <a:endParaRPr dirty="0"/>
          </a:p>
        </p:txBody>
      </p:sp>
      <p:sp>
        <p:nvSpPr>
          <p:cNvPr id="5" name="Google Shape;2055;p82">
            <a:extLst>
              <a:ext uri="{FF2B5EF4-FFF2-40B4-BE49-F238E27FC236}">
                <a16:creationId xmlns:a16="http://schemas.microsoft.com/office/drawing/2014/main" id="{EA5A665A-ED08-F6DE-4FBD-C093DCC80824}"/>
              </a:ext>
            </a:extLst>
          </p:cNvPr>
          <p:cNvSpPr/>
          <p:nvPr/>
        </p:nvSpPr>
        <p:spPr>
          <a:xfrm flipH="1">
            <a:off x="278302" y="4611298"/>
            <a:ext cx="234885" cy="330820"/>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chemeClr val="bg1">
              <a:lumMod val="10000"/>
            </a:schemeClr>
          </a:solid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 name="Google Shape;2055;p82">
            <a:extLst>
              <a:ext uri="{FF2B5EF4-FFF2-40B4-BE49-F238E27FC236}">
                <a16:creationId xmlns:a16="http://schemas.microsoft.com/office/drawing/2014/main" id="{FA96125A-F1F7-2954-30EC-796C5A29E4AD}"/>
              </a:ext>
            </a:extLst>
          </p:cNvPr>
          <p:cNvSpPr/>
          <p:nvPr/>
        </p:nvSpPr>
        <p:spPr>
          <a:xfrm flipH="1">
            <a:off x="3311554" y="4569968"/>
            <a:ext cx="234885" cy="330820"/>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ln>
            <a:headEnd type="none" w="sm" len="sm"/>
            <a:tailEnd type="none" w="sm" len="sm"/>
          </a:ln>
        </p:spPr>
        <p:style>
          <a:lnRef idx="2">
            <a:schemeClr val="accent1">
              <a:shade val="15000"/>
            </a:schemeClr>
          </a:lnRef>
          <a:fillRef idx="1">
            <a:schemeClr val="accent1"/>
          </a:fillRef>
          <a:effectRef idx="0">
            <a:schemeClr val="accent1"/>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 name="Google Shape;2055;p82">
            <a:extLst>
              <a:ext uri="{FF2B5EF4-FFF2-40B4-BE49-F238E27FC236}">
                <a16:creationId xmlns:a16="http://schemas.microsoft.com/office/drawing/2014/main" id="{B0BF3DC5-1B66-2B2F-ABE8-8DDB4EF4307F}"/>
              </a:ext>
            </a:extLst>
          </p:cNvPr>
          <p:cNvSpPr/>
          <p:nvPr/>
        </p:nvSpPr>
        <p:spPr>
          <a:xfrm flipH="1">
            <a:off x="6548499" y="4569968"/>
            <a:ext cx="234885" cy="330820"/>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ln>
            <a:headEnd type="none" w="sm" len="sm"/>
            <a:tailEnd type="none" w="sm" len="sm"/>
          </a:ln>
        </p:spPr>
        <p:style>
          <a:lnRef idx="2">
            <a:schemeClr val="accent1">
              <a:shade val="15000"/>
            </a:schemeClr>
          </a:lnRef>
          <a:fillRef idx="1">
            <a:schemeClr val="accent1"/>
          </a:fillRef>
          <a:effectRef idx="0">
            <a:schemeClr val="accent1"/>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2">
                  <a:lumMod val="65000"/>
                </a:schemeClr>
              </a:solidFill>
            </a:endParaRPr>
          </a:p>
        </p:txBody>
      </p:sp>
      <p:sp>
        <p:nvSpPr>
          <p:cNvPr id="11" name="TextBox 10">
            <a:extLst>
              <a:ext uri="{FF2B5EF4-FFF2-40B4-BE49-F238E27FC236}">
                <a16:creationId xmlns:a16="http://schemas.microsoft.com/office/drawing/2014/main" id="{D31613A9-3BA6-7882-6E21-BECB9E1ABB3F}"/>
              </a:ext>
            </a:extLst>
          </p:cNvPr>
          <p:cNvSpPr txBox="1"/>
          <p:nvPr/>
        </p:nvSpPr>
        <p:spPr>
          <a:xfrm>
            <a:off x="583576" y="4460928"/>
            <a:ext cx="1880839" cy="523220"/>
          </a:xfrm>
          <a:prstGeom prst="rect">
            <a:avLst/>
          </a:prstGeom>
          <a:noFill/>
        </p:spPr>
        <p:txBody>
          <a:bodyPr wrap="square" rtlCol="0">
            <a:spAutoFit/>
          </a:bodyPr>
          <a:lstStyle/>
          <a:p>
            <a:r>
              <a:rPr lang="en-US" b="1" dirty="0"/>
              <a:t>Business Problem and Challenge</a:t>
            </a:r>
            <a:endParaRPr lang="en-CA" b="1" dirty="0"/>
          </a:p>
        </p:txBody>
      </p:sp>
      <p:sp>
        <p:nvSpPr>
          <p:cNvPr id="15" name="TextBox 14">
            <a:extLst>
              <a:ext uri="{FF2B5EF4-FFF2-40B4-BE49-F238E27FC236}">
                <a16:creationId xmlns:a16="http://schemas.microsoft.com/office/drawing/2014/main" id="{035B29AB-0E5C-605F-3B82-730D8719913B}"/>
              </a:ext>
            </a:extLst>
          </p:cNvPr>
          <p:cNvSpPr txBox="1"/>
          <p:nvPr/>
        </p:nvSpPr>
        <p:spPr>
          <a:xfrm>
            <a:off x="3644586" y="4460928"/>
            <a:ext cx="2014654" cy="523220"/>
          </a:xfrm>
          <a:prstGeom prst="rect">
            <a:avLst/>
          </a:prstGeom>
          <a:noFill/>
          <a:ln>
            <a:noFill/>
          </a:ln>
        </p:spPr>
        <p:txBody>
          <a:bodyPr wrap="square" rtlCol="0">
            <a:spAutoFit/>
          </a:bodyPr>
          <a:lstStyle/>
          <a:p>
            <a:r>
              <a:rPr lang="en-CA" dirty="0">
                <a:solidFill>
                  <a:schemeClr val="accent2">
                    <a:lumMod val="65000"/>
                  </a:schemeClr>
                </a:solidFill>
              </a:rPr>
              <a:t>Data Collection and Preprocessing</a:t>
            </a:r>
          </a:p>
        </p:txBody>
      </p:sp>
      <p:sp>
        <p:nvSpPr>
          <p:cNvPr id="16" name="TextBox 15">
            <a:extLst>
              <a:ext uri="{FF2B5EF4-FFF2-40B4-BE49-F238E27FC236}">
                <a16:creationId xmlns:a16="http://schemas.microsoft.com/office/drawing/2014/main" id="{EA7C22BD-9BF5-D605-EC91-338B2D038B0B}"/>
              </a:ext>
            </a:extLst>
          </p:cNvPr>
          <p:cNvSpPr txBox="1"/>
          <p:nvPr/>
        </p:nvSpPr>
        <p:spPr>
          <a:xfrm>
            <a:off x="6851045" y="4460928"/>
            <a:ext cx="2014653" cy="523220"/>
          </a:xfrm>
          <a:prstGeom prst="rect">
            <a:avLst/>
          </a:prstGeom>
          <a:noFill/>
          <a:ln>
            <a:noFill/>
          </a:ln>
        </p:spPr>
        <p:txBody>
          <a:bodyPr wrap="square" rtlCol="0">
            <a:spAutoFit/>
          </a:bodyPr>
          <a:lstStyle/>
          <a:p>
            <a:r>
              <a:rPr lang="en-CA" dirty="0">
                <a:solidFill>
                  <a:schemeClr val="accent2">
                    <a:lumMod val="65000"/>
                  </a:schemeClr>
                </a:solidFill>
              </a:rPr>
              <a:t>Exploring Data Patterns and Insights</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40"/>
          <p:cNvSpPr txBox="1">
            <a:spLocks noGrp="1"/>
          </p:cNvSpPr>
          <p:nvPr>
            <p:ph type="title"/>
          </p:nvPr>
        </p:nvSpPr>
        <p:spPr>
          <a:xfrm>
            <a:off x="513186" y="366571"/>
            <a:ext cx="5567945" cy="685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CA" dirty="0">
                <a:solidFill>
                  <a:schemeClr val="bg1">
                    <a:lumMod val="10000"/>
                  </a:schemeClr>
                </a:solidFill>
                <a:latin typeface="Source Sans Pro" panose="020B0503030403020204" pitchFamily="34" charset="0"/>
                <a:ea typeface="Source Sans Pro" panose="020B0503030403020204" pitchFamily="34" charset="0"/>
              </a:rPr>
              <a:t>Understanding the Data</a:t>
            </a:r>
            <a:endParaRPr dirty="0">
              <a:solidFill>
                <a:schemeClr val="bg1">
                  <a:lumMod val="10000"/>
                </a:schemeClr>
              </a:solidFill>
              <a:latin typeface="Source Sans Pro" panose="020B0503030403020204" pitchFamily="34" charset="0"/>
              <a:ea typeface="Source Sans Pro" panose="020B0503030403020204" pitchFamily="34" charset="0"/>
            </a:endParaRPr>
          </a:p>
        </p:txBody>
      </p:sp>
      <p:sp>
        <p:nvSpPr>
          <p:cNvPr id="222" name="Google Shape;222;p40"/>
          <p:cNvSpPr txBox="1">
            <a:spLocks noGrp="1"/>
          </p:cNvSpPr>
          <p:nvPr>
            <p:ph type="subTitle" idx="1"/>
          </p:nvPr>
        </p:nvSpPr>
        <p:spPr>
          <a:xfrm>
            <a:off x="513187" y="1522989"/>
            <a:ext cx="5567944" cy="2015665"/>
          </a:xfrm>
          <a:prstGeom prst="rect">
            <a:avLst/>
          </a:prstGeom>
        </p:spPr>
        <p:txBody>
          <a:bodyPr spcFirstLastPara="1" wrap="square" lIns="91425" tIns="91425" rIns="91425" bIns="91425" anchor="t" anchorCtr="0">
            <a:noAutofit/>
          </a:bodyPr>
          <a:lstStyle/>
          <a:p>
            <a:pPr marL="285750" lvl="0" indent="-285750" algn="l" rtl="0">
              <a:lnSpc>
                <a:spcPct val="150000"/>
              </a:lnSpc>
              <a:spcBef>
                <a:spcPts val="0"/>
              </a:spcBef>
              <a:spcAft>
                <a:spcPts val="0"/>
              </a:spcAft>
              <a:buFont typeface="Arial" panose="020B0604020202020204" pitchFamily="34" charset="0"/>
              <a:buChar char="•"/>
            </a:pPr>
            <a:r>
              <a:rPr lang="en-US" dirty="0"/>
              <a:t>Training Data : 25 columns and 103,905 rows of data</a:t>
            </a:r>
          </a:p>
          <a:p>
            <a:pPr marL="285750" lvl="0" indent="-285750" algn="l" rtl="0">
              <a:lnSpc>
                <a:spcPct val="150000"/>
              </a:lnSpc>
              <a:spcBef>
                <a:spcPts val="0"/>
              </a:spcBef>
              <a:spcAft>
                <a:spcPts val="0"/>
              </a:spcAft>
              <a:buFont typeface="Arial" panose="020B0604020202020204" pitchFamily="34" charset="0"/>
              <a:buChar char="•"/>
            </a:pPr>
            <a:r>
              <a:rPr lang="en-US" dirty="0"/>
              <a:t>Test Data : 25 columns and 25,977 rows of data</a:t>
            </a:r>
          </a:p>
          <a:p>
            <a:pPr marL="285750" lvl="0" indent="-285750" algn="l" rtl="0">
              <a:lnSpc>
                <a:spcPct val="150000"/>
              </a:lnSpc>
              <a:spcBef>
                <a:spcPts val="0"/>
              </a:spcBef>
              <a:spcAft>
                <a:spcPts val="0"/>
              </a:spcAft>
              <a:buFont typeface="Arial" panose="020B0604020202020204" pitchFamily="34" charset="0"/>
              <a:buChar char="•"/>
            </a:pPr>
            <a:r>
              <a:rPr lang="en-US" dirty="0"/>
              <a:t>Attributes cover demographics, travel preferences, in-flight experiences, and satisfaction outcomes.</a:t>
            </a:r>
            <a:endParaRPr lang="en-CA" dirty="0"/>
          </a:p>
        </p:txBody>
      </p:sp>
      <p:sp>
        <p:nvSpPr>
          <p:cNvPr id="5" name="Google Shape;2055;p82">
            <a:extLst>
              <a:ext uri="{FF2B5EF4-FFF2-40B4-BE49-F238E27FC236}">
                <a16:creationId xmlns:a16="http://schemas.microsoft.com/office/drawing/2014/main" id="{EA5A665A-ED08-F6DE-4FBD-C093DCC80824}"/>
              </a:ext>
            </a:extLst>
          </p:cNvPr>
          <p:cNvSpPr/>
          <p:nvPr/>
        </p:nvSpPr>
        <p:spPr>
          <a:xfrm flipH="1">
            <a:off x="278302" y="4641034"/>
            <a:ext cx="234885" cy="330820"/>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ln>
            <a:headEnd type="none" w="sm" len="sm"/>
            <a:tailEnd type="none" w="sm" len="sm"/>
          </a:ln>
        </p:spPr>
        <p:style>
          <a:lnRef idx="2">
            <a:schemeClr val="accent1">
              <a:shade val="15000"/>
            </a:schemeClr>
          </a:lnRef>
          <a:fillRef idx="1">
            <a:schemeClr val="accent1"/>
          </a:fillRef>
          <a:effectRef idx="0">
            <a:schemeClr val="accent1"/>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 name="Google Shape;2055;p82">
            <a:extLst>
              <a:ext uri="{FF2B5EF4-FFF2-40B4-BE49-F238E27FC236}">
                <a16:creationId xmlns:a16="http://schemas.microsoft.com/office/drawing/2014/main" id="{FA96125A-F1F7-2954-30EC-796C5A29E4AD}"/>
              </a:ext>
            </a:extLst>
          </p:cNvPr>
          <p:cNvSpPr/>
          <p:nvPr/>
        </p:nvSpPr>
        <p:spPr>
          <a:xfrm flipH="1">
            <a:off x="3311554" y="4599705"/>
            <a:ext cx="234885" cy="330820"/>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ln>
            <a:headEnd type="none" w="sm" len="sm"/>
            <a:tailEnd type="none" w="sm" len="sm"/>
          </a:ln>
        </p:spPr>
        <p:style>
          <a:lnRef idx="2">
            <a:schemeClr val="dk1">
              <a:shade val="15000"/>
            </a:schemeClr>
          </a:lnRef>
          <a:fillRef idx="1">
            <a:schemeClr val="dk1"/>
          </a:fillRef>
          <a:effectRef idx="0">
            <a:schemeClr val="dk1"/>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 name="Google Shape;2055;p82">
            <a:extLst>
              <a:ext uri="{FF2B5EF4-FFF2-40B4-BE49-F238E27FC236}">
                <a16:creationId xmlns:a16="http://schemas.microsoft.com/office/drawing/2014/main" id="{B0BF3DC5-1B66-2B2F-ABE8-8DDB4EF4307F}"/>
              </a:ext>
            </a:extLst>
          </p:cNvPr>
          <p:cNvSpPr/>
          <p:nvPr/>
        </p:nvSpPr>
        <p:spPr>
          <a:xfrm flipH="1">
            <a:off x="6548499" y="4569968"/>
            <a:ext cx="234885" cy="330820"/>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ln>
            <a:headEnd type="none" w="sm" len="sm"/>
            <a:tailEnd type="none" w="sm" len="sm"/>
          </a:ln>
        </p:spPr>
        <p:style>
          <a:lnRef idx="2">
            <a:schemeClr val="accent1">
              <a:shade val="15000"/>
            </a:schemeClr>
          </a:lnRef>
          <a:fillRef idx="1">
            <a:schemeClr val="accent1"/>
          </a:fillRef>
          <a:effectRef idx="0">
            <a:schemeClr val="accent1"/>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2">
                  <a:lumMod val="65000"/>
                </a:schemeClr>
              </a:solidFill>
            </a:endParaRPr>
          </a:p>
        </p:txBody>
      </p:sp>
      <p:sp>
        <p:nvSpPr>
          <p:cNvPr id="11" name="TextBox 10">
            <a:extLst>
              <a:ext uri="{FF2B5EF4-FFF2-40B4-BE49-F238E27FC236}">
                <a16:creationId xmlns:a16="http://schemas.microsoft.com/office/drawing/2014/main" id="{D31613A9-3BA6-7882-6E21-BECB9E1ABB3F}"/>
              </a:ext>
            </a:extLst>
          </p:cNvPr>
          <p:cNvSpPr txBox="1"/>
          <p:nvPr/>
        </p:nvSpPr>
        <p:spPr>
          <a:xfrm>
            <a:off x="583576" y="4460928"/>
            <a:ext cx="1880839" cy="523220"/>
          </a:xfrm>
          <a:prstGeom prst="rect">
            <a:avLst/>
          </a:prstGeom>
          <a:noFill/>
        </p:spPr>
        <p:txBody>
          <a:bodyPr wrap="square" rtlCol="0">
            <a:spAutoFit/>
          </a:bodyPr>
          <a:lstStyle/>
          <a:p>
            <a:r>
              <a:rPr lang="en-US" dirty="0">
                <a:solidFill>
                  <a:schemeClr val="tx2">
                    <a:lumMod val="65000"/>
                  </a:schemeClr>
                </a:solidFill>
              </a:rPr>
              <a:t>Business Problem and Challenge</a:t>
            </a:r>
            <a:endParaRPr lang="en-CA" dirty="0">
              <a:solidFill>
                <a:schemeClr val="tx2">
                  <a:lumMod val="65000"/>
                </a:schemeClr>
              </a:solidFill>
            </a:endParaRPr>
          </a:p>
        </p:txBody>
      </p:sp>
      <p:sp>
        <p:nvSpPr>
          <p:cNvPr id="15" name="TextBox 14">
            <a:extLst>
              <a:ext uri="{FF2B5EF4-FFF2-40B4-BE49-F238E27FC236}">
                <a16:creationId xmlns:a16="http://schemas.microsoft.com/office/drawing/2014/main" id="{035B29AB-0E5C-605F-3B82-730D8719913B}"/>
              </a:ext>
            </a:extLst>
          </p:cNvPr>
          <p:cNvSpPr txBox="1"/>
          <p:nvPr/>
        </p:nvSpPr>
        <p:spPr>
          <a:xfrm>
            <a:off x="3644586" y="4460928"/>
            <a:ext cx="2014654" cy="523220"/>
          </a:xfrm>
          <a:prstGeom prst="rect">
            <a:avLst/>
          </a:prstGeom>
          <a:noFill/>
          <a:ln>
            <a:noFill/>
          </a:ln>
        </p:spPr>
        <p:txBody>
          <a:bodyPr wrap="square" rtlCol="0">
            <a:spAutoFit/>
          </a:bodyPr>
          <a:lstStyle/>
          <a:p>
            <a:r>
              <a:rPr lang="en-CA" b="1" dirty="0">
                <a:solidFill>
                  <a:schemeClr val="bg1">
                    <a:lumMod val="10000"/>
                  </a:schemeClr>
                </a:solidFill>
              </a:rPr>
              <a:t>Data Collection and Preprocessing</a:t>
            </a:r>
          </a:p>
        </p:txBody>
      </p:sp>
      <p:sp>
        <p:nvSpPr>
          <p:cNvPr id="16" name="TextBox 15">
            <a:extLst>
              <a:ext uri="{FF2B5EF4-FFF2-40B4-BE49-F238E27FC236}">
                <a16:creationId xmlns:a16="http://schemas.microsoft.com/office/drawing/2014/main" id="{EA7C22BD-9BF5-D605-EC91-338B2D038B0B}"/>
              </a:ext>
            </a:extLst>
          </p:cNvPr>
          <p:cNvSpPr txBox="1"/>
          <p:nvPr/>
        </p:nvSpPr>
        <p:spPr>
          <a:xfrm>
            <a:off x="6851045" y="4460928"/>
            <a:ext cx="2014653" cy="523220"/>
          </a:xfrm>
          <a:prstGeom prst="rect">
            <a:avLst/>
          </a:prstGeom>
          <a:noFill/>
          <a:ln>
            <a:noFill/>
          </a:ln>
        </p:spPr>
        <p:txBody>
          <a:bodyPr wrap="square" rtlCol="0">
            <a:spAutoFit/>
          </a:bodyPr>
          <a:lstStyle/>
          <a:p>
            <a:r>
              <a:rPr lang="en-CA" dirty="0">
                <a:solidFill>
                  <a:schemeClr val="accent2">
                    <a:lumMod val="65000"/>
                  </a:schemeClr>
                </a:solidFill>
              </a:rPr>
              <a:t>Exploring Data Patterns and Insights</a:t>
            </a:r>
          </a:p>
        </p:txBody>
      </p:sp>
      <p:pic>
        <p:nvPicPr>
          <p:cNvPr id="13" name="Graphic 12" descr="Presentation with pie chart outline">
            <a:extLst>
              <a:ext uri="{FF2B5EF4-FFF2-40B4-BE49-F238E27FC236}">
                <a16:creationId xmlns:a16="http://schemas.microsoft.com/office/drawing/2014/main" id="{EA8A77A2-89A6-5B13-CCBA-AA1FA4C7BF4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341327" y="1642962"/>
            <a:ext cx="2074126" cy="2074126"/>
          </a:xfrm>
          <a:prstGeom prst="rect">
            <a:avLst/>
          </a:prstGeom>
        </p:spPr>
      </p:pic>
    </p:spTree>
    <p:extLst>
      <p:ext uri="{BB962C8B-B14F-4D97-AF65-F5344CB8AC3E}">
        <p14:creationId xmlns:p14="http://schemas.microsoft.com/office/powerpoint/2010/main" val="4836298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40"/>
          <p:cNvSpPr txBox="1">
            <a:spLocks noGrp="1"/>
          </p:cNvSpPr>
          <p:nvPr>
            <p:ph type="title"/>
          </p:nvPr>
        </p:nvSpPr>
        <p:spPr>
          <a:xfrm>
            <a:off x="513186" y="344269"/>
            <a:ext cx="5567945" cy="685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CA" dirty="0">
                <a:solidFill>
                  <a:schemeClr val="bg1">
                    <a:lumMod val="10000"/>
                  </a:schemeClr>
                </a:solidFill>
                <a:latin typeface="Source Sans Pro" panose="020B0503030403020204" pitchFamily="34" charset="0"/>
                <a:ea typeface="Source Sans Pro" panose="020B0503030403020204" pitchFamily="34" charset="0"/>
              </a:rPr>
              <a:t>Understanding the Data</a:t>
            </a:r>
            <a:endParaRPr dirty="0">
              <a:solidFill>
                <a:schemeClr val="bg1">
                  <a:lumMod val="10000"/>
                </a:schemeClr>
              </a:solidFill>
              <a:latin typeface="Source Sans Pro" panose="020B0503030403020204" pitchFamily="34" charset="0"/>
              <a:ea typeface="Source Sans Pro" panose="020B0503030403020204" pitchFamily="34" charset="0"/>
            </a:endParaRPr>
          </a:p>
        </p:txBody>
      </p:sp>
      <p:sp>
        <p:nvSpPr>
          <p:cNvPr id="5" name="Google Shape;2055;p82">
            <a:extLst>
              <a:ext uri="{FF2B5EF4-FFF2-40B4-BE49-F238E27FC236}">
                <a16:creationId xmlns:a16="http://schemas.microsoft.com/office/drawing/2014/main" id="{EA5A665A-ED08-F6DE-4FBD-C093DCC80824}"/>
              </a:ext>
            </a:extLst>
          </p:cNvPr>
          <p:cNvSpPr/>
          <p:nvPr/>
        </p:nvSpPr>
        <p:spPr>
          <a:xfrm flipH="1">
            <a:off x="278302" y="4641034"/>
            <a:ext cx="234885" cy="330820"/>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ln>
            <a:headEnd type="none" w="sm" len="sm"/>
            <a:tailEnd type="none" w="sm" len="sm"/>
          </a:ln>
        </p:spPr>
        <p:style>
          <a:lnRef idx="2">
            <a:schemeClr val="accent1">
              <a:shade val="15000"/>
            </a:schemeClr>
          </a:lnRef>
          <a:fillRef idx="1">
            <a:schemeClr val="accent1"/>
          </a:fillRef>
          <a:effectRef idx="0">
            <a:schemeClr val="accent1"/>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 name="Google Shape;2055;p82">
            <a:extLst>
              <a:ext uri="{FF2B5EF4-FFF2-40B4-BE49-F238E27FC236}">
                <a16:creationId xmlns:a16="http://schemas.microsoft.com/office/drawing/2014/main" id="{FA96125A-F1F7-2954-30EC-796C5A29E4AD}"/>
              </a:ext>
            </a:extLst>
          </p:cNvPr>
          <p:cNvSpPr/>
          <p:nvPr/>
        </p:nvSpPr>
        <p:spPr>
          <a:xfrm flipH="1">
            <a:off x="3311554" y="4599705"/>
            <a:ext cx="234885" cy="330820"/>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ln>
            <a:headEnd type="none" w="sm" len="sm"/>
            <a:tailEnd type="none" w="sm" len="sm"/>
          </a:ln>
        </p:spPr>
        <p:style>
          <a:lnRef idx="2">
            <a:schemeClr val="dk1">
              <a:shade val="15000"/>
            </a:schemeClr>
          </a:lnRef>
          <a:fillRef idx="1">
            <a:schemeClr val="dk1"/>
          </a:fillRef>
          <a:effectRef idx="0">
            <a:schemeClr val="dk1"/>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 name="Google Shape;2055;p82">
            <a:extLst>
              <a:ext uri="{FF2B5EF4-FFF2-40B4-BE49-F238E27FC236}">
                <a16:creationId xmlns:a16="http://schemas.microsoft.com/office/drawing/2014/main" id="{B0BF3DC5-1B66-2B2F-ABE8-8DDB4EF4307F}"/>
              </a:ext>
            </a:extLst>
          </p:cNvPr>
          <p:cNvSpPr/>
          <p:nvPr/>
        </p:nvSpPr>
        <p:spPr>
          <a:xfrm flipH="1">
            <a:off x="6548499" y="4569968"/>
            <a:ext cx="234885" cy="330820"/>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ln>
            <a:headEnd type="none" w="sm" len="sm"/>
            <a:tailEnd type="none" w="sm" len="sm"/>
          </a:ln>
        </p:spPr>
        <p:style>
          <a:lnRef idx="2">
            <a:schemeClr val="accent1">
              <a:shade val="15000"/>
            </a:schemeClr>
          </a:lnRef>
          <a:fillRef idx="1">
            <a:schemeClr val="accent1"/>
          </a:fillRef>
          <a:effectRef idx="0">
            <a:schemeClr val="accent1"/>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2">
                  <a:lumMod val="65000"/>
                </a:schemeClr>
              </a:solidFill>
            </a:endParaRPr>
          </a:p>
        </p:txBody>
      </p:sp>
      <p:sp>
        <p:nvSpPr>
          <p:cNvPr id="11" name="TextBox 10">
            <a:extLst>
              <a:ext uri="{FF2B5EF4-FFF2-40B4-BE49-F238E27FC236}">
                <a16:creationId xmlns:a16="http://schemas.microsoft.com/office/drawing/2014/main" id="{D31613A9-3BA6-7882-6E21-BECB9E1ABB3F}"/>
              </a:ext>
            </a:extLst>
          </p:cNvPr>
          <p:cNvSpPr txBox="1"/>
          <p:nvPr/>
        </p:nvSpPr>
        <p:spPr>
          <a:xfrm>
            <a:off x="583576" y="4460928"/>
            <a:ext cx="1880839" cy="523220"/>
          </a:xfrm>
          <a:prstGeom prst="rect">
            <a:avLst/>
          </a:prstGeom>
          <a:noFill/>
        </p:spPr>
        <p:txBody>
          <a:bodyPr wrap="square" rtlCol="0">
            <a:spAutoFit/>
          </a:bodyPr>
          <a:lstStyle/>
          <a:p>
            <a:r>
              <a:rPr lang="en-US" dirty="0">
                <a:solidFill>
                  <a:schemeClr val="tx2">
                    <a:lumMod val="65000"/>
                  </a:schemeClr>
                </a:solidFill>
              </a:rPr>
              <a:t>Business Problem and Challenge</a:t>
            </a:r>
            <a:endParaRPr lang="en-CA" dirty="0">
              <a:solidFill>
                <a:schemeClr val="tx2">
                  <a:lumMod val="65000"/>
                </a:schemeClr>
              </a:solidFill>
            </a:endParaRPr>
          </a:p>
        </p:txBody>
      </p:sp>
      <p:sp>
        <p:nvSpPr>
          <p:cNvPr id="15" name="TextBox 14">
            <a:extLst>
              <a:ext uri="{FF2B5EF4-FFF2-40B4-BE49-F238E27FC236}">
                <a16:creationId xmlns:a16="http://schemas.microsoft.com/office/drawing/2014/main" id="{035B29AB-0E5C-605F-3B82-730D8719913B}"/>
              </a:ext>
            </a:extLst>
          </p:cNvPr>
          <p:cNvSpPr txBox="1"/>
          <p:nvPr/>
        </p:nvSpPr>
        <p:spPr>
          <a:xfrm>
            <a:off x="3644586" y="4460928"/>
            <a:ext cx="2014654" cy="523220"/>
          </a:xfrm>
          <a:prstGeom prst="rect">
            <a:avLst/>
          </a:prstGeom>
          <a:noFill/>
          <a:ln>
            <a:noFill/>
          </a:ln>
        </p:spPr>
        <p:txBody>
          <a:bodyPr wrap="square" rtlCol="0">
            <a:spAutoFit/>
          </a:bodyPr>
          <a:lstStyle/>
          <a:p>
            <a:r>
              <a:rPr lang="en-CA" b="1" dirty="0">
                <a:solidFill>
                  <a:schemeClr val="bg1">
                    <a:lumMod val="10000"/>
                  </a:schemeClr>
                </a:solidFill>
              </a:rPr>
              <a:t>Data Collection and Preprocessing</a:t>
            </a:r>
          </a:p>
        </p:txBody>
      </p:sp>
      <p:sp>
        <p:nvSpPr>
          <p:cNvPr id="16" name="TextBox 15">
            <a:extLst>
              <a:ext uri="{FF2B5EF4-FFF2-40B4-BE49-F238E27FC236}">
                <a16:creationId xmlns:a16="http://schemas.microsoft.com/office/drawing/2014/main" id="{EA7C22BD-9BF5-D605-EC91-338B2D038B0B}"/>
              </a:ext>
            </a:extLst>
          </p:cNvPr>
          <p:cNvSpPr txBox="1"/>
          <p:nvPr/>
        </p:nvSpPr>
        <p:spPr>
          <a:xfrm>
            <a:off x="6851045" y="4460928"/>
            <a:ext cx="2014653" cy="523220"/>
          </a:xfrm>
          <a:prstGeom prst="rect">
            <a:avLst/>
          </a:prstGeom>
          <a:noFill/>
          <a:ln>
            <a:noFill/>
          </a:ln>
        </p:spPr>
        <p:txBody>
          <a:bodyPr wrap="square" rtlCol="0">
            <a:spAutoFit/>
          </a:bodyPr>
          <a:lstStyle/>
          <a:p>
            <a:r>
              <a:rPr lang="en-CA" dirty="0">
                <a:solidFill>
                  <a:schemeClr val="accent2">
                    <a:lumMod val="65000"/>
                  </a:schemeClr>
                </a:solidFill>
              </a:rPr>
              <a:t>Exploring Data Patterns and Insights</a:t>
            </a:r>
          </a:p>
        </p:txBody>
      </p:sp>
      <p:sp>
        <p:nvSpPr>
          <p:cNvPr id="9" name="TextBox 8">
            <a:extLst>
              <a:ext uri="{FF2B5EF4-FFF2-40B4-BE49-F238E27FC236}">
                <a16:creationId xmlns:a16="http://schemas.microsoft.com/office/drawing/2014/main" id="{A5635B09-5103-A35F-6F5F-D84FAA515098}"/>
              </a:ext>
            </a:extLst>
          </p:cNvPr>
          <p:cNvSpPr txBox="1"/>
          <p:nvPr/>
        </p:nvSpPr>
        <p:spPr>
          <a:xfrm>
            <a:off x="431180" y="1248937"/>
            <a:ext cx="4676079" cy="3016210"/>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1800" dirty="0">
                <a:latin typeface="Source Sans Pro" panose="020B0503030403020204" pitchFamily="34" charset="0"/>
                <a:ea typeface="Source Sans Pro" panose="020B0503030403020204" pitchFamily="34" charset="0"/>
              </a:rPr>
              <a:t>Categorical &amp; Numeric columns </a:t>
            </a:r>
          </a:p>
          <a:p>
            <a:pPr marL="285750" indent="-285750">
              <a:lnSpc>
                <a:spcPct val="150000"/>
              </a:lnSpc>
              <a:buFont typeface="Arial" panose="020B0604020202020204" pitchFamily="34" charset="0"/>
              <a:buChar char="•"/>
            </a:pPr>
            <a:r>
              <a:rPr lang="en-US" sz="1800" dirty="0">
                <a:latin typeface="Source Sans Pro" panose="020B0503030403020204" pitchFamily="34" charset="0"/>
                <a:ea typeface="Source Sans Pro" panose="020B0503030403020204" pitchFamily="34" charset="0"/>
              </a:rPr>
              <a:t>Binary outcome variable: Satisfaction as ‘satisfied’ or ‘neutral/dissatisfied’ </a:t>
            </a:r>
          </a:p>
          <a:p>
            <a:pPr marL="285750" indent="-285750">
              <a:lnSpc>
                <a:spcPct val="150000"/>
              </a:lnSpc>
              <a:buFont typeface="Arial" panose="020B0604020202020204" pitchFamily="34" charset="0"/>
              <a:buChar char="•"/>
            </a:pPr>
            <a:r>
              <a:rPr lang="en-US" sz="1800" dirty="0">
                <a:latin typeface="Source Sans Pro" panose="020B0503030403020204" pitchFamily="34" charset="0"/>
                <a:ea typeface="Source Sans Pro" panose="020B0503030403020204" pitchFamily="34" charset="0"/>
              </a:rPr>
              <a:t> Passenger numerical ratings (0 – 5) </a:t>
            </a:r>
          </a:p>
          <a:p>
            <a:pPr marL="285750" indent="-285750">
              <a:lnSpc>
                <a:spcPct val="150000"/>
              </a:lnSpc>
              <a:buFont typeface="Arial" panose="020B0604020202020204" pitchFamily="34" charset="0"/>
              <a:buChar char="•"/>
            </a:pPr>
            <a:r>
              <a:rPr lang="en-US" sz="1800" dirty="0">
                <a:latin typeface="Source Sans Pro" panose="020B0503030403020204" pitchFamily="34" charset="0"/>
                <a:ea typeface="Source Sans Pro" panose="020B0503030403020204" pitchFamily="34" charset="0"/>
              </a:rPr>
              <a:t>Cleaned data : replaced any blanks with median for Arrival Delay in Minutes</a:t>
            </a:r>
          </a:p>
          <a:p>
            <a:endParaRPr lang="en-US" dirty="0"/>
          </a:p>
          <a:p>
            <a:endParaRPr lang="en-CA" dirty="0"/>
          </a:p>
        </p:txBody>
      </p:sp>
      <p:pic>
        <p:nvPicPr>
          <p:cNvPr id="12" name="Picture 11">
            <a:extLst>
              <a:ext uri="{FF2B5EF4-FFF2-40B4-BE49-F238E27FC236}">
                <a16:creationId xmlns:a16="http://schemas.microsoft.com/office/drawing/2014/main" id="{68F1BE4D-D44D-00BC-72F3-37EFF45869E7}"/>
              </a:ext>
            </a:extLst>
          </p:cNvPr>
          <p:cNvPicPr>
            <a:picLocks noChangeAspect="1"/>
          </p:cNvPicPr>
          <p:nvPr/>
        </p:nvPicPr>
        <p:blipFill>
          <a:blip r:embed="rId3"/>
          <a:stretch>
            <a:fillRect/>
          </a:stretch>
        </p:blipFill>
        <p:spPr>
          <a:xfrm>
            <a:off x="5107259" y="1149649"/>
            <a:ext cx="3531103" cy="2844201"/>
          </a:xfrm>
          <a:prstGeom prst="rect">
            <a:avLst/>
          </a:prstGeom>
        </p:spPr>
      </p:pic>
    </p:spTree>
    <p:extLst>
      <p:ext uri="{BB962C8B-B14F-4D97-AF65-F5344CB8AC3E}">
        <p14:creationId xmlns:p14="http://schemas.microsoft.com/office/powerpoint/2010/main" val="14193421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5" name="Google Shape;2055;p82">
            <a:extLst>
              <a:ext uri="{FF2B5EF4-FFF2-40B4-BE49-F238E27FC236}">
                <a16:creationId xmlns:a16="http://schemas.microsoft.com/office/drawing/2014/main" id="{EA5A665A-ED08-F6DE-4FBD-C093DCC80824}"/>
              </a:ext>
            </a:extLst>
          </p:cNvPr>
          <p:cNvSpPr/>
          <p:nvPr/>
        </p:nvSpPr>
        <p:spPr>
          <a:xfrm flipH="1">
            <a:off x="278302" y="4641034"/>
            <a:ext cx="234885" cy="330820"/>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ln>
            <a:headEnd type="none" w="sm" len="sm"/>
            <a:tailEnd type="none" w="sm" len="sm"/>
          </a:ln>
        </p:spPr>
        <p:style>
          <a:lnRef idx="2">
            <a:schemeClr val="accent1">
              <a:shade val="15000"/>
            </a:schemeClr>
          </a:lnRef>
          <a:fillRef idx="1">
            <a:schemeClr val="accent1"/>
          </a:fillRef>
          <a:effectRef idx="0">
            <a:schemeClr val="accent1"/>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 name="Google Shape;2055;p82">
            <a:extLst>
              <a:ext uri="{FF2B5EF4-FFF2-40B4-BE49-F238E27FC236}">
                <a16:creationId xmlns:a16="http://schemas.microsoft.com/office/drawing/2014/main" id="{FA96125A-F1F7-2954-30EC-796C5A29E4AD}"/>
              </a:ext>
            </a:extLst>
          </p:cNvPr>
          <p:cNvSpPr/>
          <p:nvPr/>
        </p:nvSpPr>
        <p:spPr>
          <a:xfrm flipH="1">
            <a:off x="3311554" y="4629442"/>
            <a:ext cx="234885" cy="330820"/>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ln>
            <a:headEnd type="none" w="sm" len="sm"/>
            <a:tailEnd type="none" w="sm" len="sm"/>
          </a:ln>
        </p:spPr>
        <p:style>
          <a:lnRef idx="2">
            <a:schemeClr val="accent1">
              <a:shade val="15000"/>
            </a:schemeClr>
          </a:lnRef>
          <a:fillRef idx="1">
            <a:schemeClr val="accent1"/>
          </a:fillRef>
          <a:effectRef idx="0">
            <a:schemeClr val="accent1"/>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 name="Google Shape;2055;p82">
            <a:extLst>
              <a:ext uri="{FF2B5EF4-FFF2-40B4-BE49-F238E27FC236}">
                <a16:creationId xmlns:a16="http://schemas.microsoft.com/office/drawing/2014/main" id="{B0BF3DC5-1B66-2B2F-ABE8-8DDB4EF4307F}"/>
              </a:ext>
            </a:extLst>
          </p:cNvPr>
          <p:cNvSpPr/>
          <p:nvPr/>
        </p:nvSpPr>
        <p:spPr>
          <a:xfrm flipH="1">
            <a:off x="6548499" y="4599705"/>
            <a:ext cx="234885" cy="330820"/>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ln>
            <a:headEnd type="none" w="sm" len="sm"/>
            <a:tailEnd type="none" w="sm" len="sm"/>
          </a:ln>
        </p:spPr>
        <p:style>
          <a:lnRef idx="2">
            <a:schemeClr val="dk1">
              <a:shade val="15000"/>
            </a:schemeClr>
          </a:lnRef>
          <a:fillRef idx="1">
            <a:schemeClr val="dk1"/>
          </a:fillRef>
          <a:effectRef idx="0">
            <a:schemeClr val="dk1"/>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2">
                  <a:lumMod val="65000"/>
                </a:schemeClr>
              </a:solidFill>
            </a:endParaRPr>
          </a:p>
        </p:txBody>
      </p:sp>
      <p:sp>
        <p:nvSpPr>
          <p:cNvPr id="11" name="TextBox 10">
            <a:extLst>
              <a:ext uri="{FF2B5EF4-FFF2-40B4-BE49-F238E27FC236}">
                <a16:creationId xmlns:a16="http://schemas.microsoft.com/office/drawing/2014/main" id="{D31613A9-3BA6-7882-6E21-BECB9E1ABB3F}"/>
              </a:ext>
            </a:extLst>
          </p:cNvPr>
          <p:cNvSpPr txBox="1"/>
          <p:nvPr/>
        </p:nvSpPr>
        <p:spPr>
          <a:xfrm>
            <a:off x="583576" y="4460928"/>
            <a:ext cx="1880839" cy="523220"/>
          </a:xfrm>
          <a:prstGeom prst="rect">
            <a:avLst/>
          </a:prstGeom>
          <a:noFill/>
        </p:spPr>
        <p:txBody>
          <a:bodyPr wrap="square" rtlCol="0">
            <a:spAutoFit/>
          </a:bodyPr>
          <a:lstStyle/>
          <a:p>
            <a:r>
              <a:rPr lang="en-US" dirty="0">
                <a:solidFill>
                  <a:schemeClr val="tx2">
                    <a:lumMod val="65000"/>
                  </a:schemeClr>
                </a:solidFill>
              </a:rPr>
              <a:t>Business Problem and Challenge</a:t>
            </a:r>
            <a:endParaRPr lang="en-CA" dirty="0">
              <a:solidFill>
                <a:schemeClr val="tx2">
                  <a:lumMod val="65000"/>
                </a:schemeClr>
              </a:solidFill>
            </a:endParaRPr>
          </a:p>
        </p:txBody>
      </p:sp>
      <p:sp>
        <p:nvSpPr>
          <p:cNvPr id="15" name="TextBox 14">
            <a:extLst>
              <a:ext uri="{FF2B5EF4-FFF2-40B4-BE49-F238E27FC236}">
                <a16:creationId xmlns:a16="http://schemas.microsoft.com/office/drawing/2014/main" id="{035B29AB-0E5C-605F-3B82-730D8719913B}"/>
              </a:ext>
            </a:extLst>
          </p:cNvPr>
          <p:cNvSpPr txBox="1"/>
          <p:nvPr/>
        </p:nvSpPr>
        <p:spPr>
          <a:xfrm>
            <a:off x="3644586" y="4460928"/>
            <a:ext cx="2014654" cy="523220"/>
          </a:xfrm>
          <a:prstGeom prst="rect">
            <a:avLst/>
          </a:prstGeom>
          <a:noFill/>
          <a:ln>
            <a:noFill/>
          </a:ln>
        </p:spPr>
        <p:txBody>
          <a:bodyPr wrap="square" rtlCol="0">
            <a:spAutoFit/>
          </a:bodyPr>
          <a:lstStyle/>
          <a:p>
            <a:r>
              <a:rPr lang="en-CA" dirty="0">
                <a:solidFill>
                  <a:schemeClr val="tx2">
                    <a:lumMod val="65000"/>
                  </a:schemeClr>
                </a:solidFill>
              </a:rPr>
              <a:t>Data Collection and Preprocessing</a:t>
            </a:r>
          </a:p>
        </p:txBody>
      </p:sp>
      <p:sp>
        <p:nvSpPr>
          <p:cNvPr id="16" name="TextBox 15">
            <a:extLst>
              <a:ext uri="{FF2B5EF4-FFF2-40B4-BE49-F238E27FC236}">
                <a16:creationId xmlns:a16="http://schemas.microsoft.com/office/drawing/2014/main" id="{EA7C22BD-9BF5-D605-EC91-338B2D038B0B}"/>
              </a:ext>
            </a:extLst>
          </p:cNvPr>
          <p:cNvSpPr txBox="1"/>
          <p:nvPr/>
        </p:nvSpPr>
        <p:spPr>
          <a:xfrm>
            <a:off x="6851045" y="4460928"/>
            <a:ext cx="2014653" cy="523220"/>
          </a:xfrm>
          <a:prstGeom prst="rect">
            <a:avLst/>
          </a:prstGeom>
          <a:noFill/>
          <a:ln>
            <a:noFill/>
          </a:ln>
        </p:spPr>
        <p:txBody>
          <a:bodyPr wrap="square" rtlCol="0">
            <a:spAutoFit/>
          </a:bodyPr>
          <a:lstStyle/>
          <a:p>
            <a:r>
              <a:rPr lang="en-CA" b="1" dirty="0">
                <a:solidFill>
                  <a:schemeClr val="bg1">
                    <a:lumMod val="10000"/>
                  </a:schemeClr>
                </a:solidFill>
              </a:rPr>
              <a:t>Exploring Data Patterns and Insights</a:t>
            </a:r>
          </a:p>
        </p:txBody>
      </p:sp>
      <p:sp>
        <p:nvSpPr>
          <p:cNvPr id="2" name="TextBox 1">
            <a:extLst>
              <a:ext uri="{FF2B5EF4-FFF2-40B4-BE49-F238E27FC236}">
                <a16:creationId xmlns:a16="http://schemas.microsoft.com/office/drawing/2014/main" id="{BF717AA0-0DCE-C3CE-CB57-A0745C84A70A}"/>
              </a:ext>
            </a:extLst>
          </p:cNvPr>
          <p:cNvSpPr txBox="1"/>
          <p:nvPr/>
        </p:nvSpPr>
        <p:spPr>
          <a:xfrm>
            <a:off x="507378" y="1040079"/>
            <a:ext cx="6532759" cy="400110"/>
          </a:xfrm>
          <a:prstGeom prst="rect">
            <a:avLst/>
          </a:prstGeom>
          <a:noFill/>
        </p:spPr>
        <p:txBody>
          <a:bodyPr wrap="square" rtlCol="0">
            <a:spAutoFit/>
          </a:bodyPr>
          <a:lstStyle/>
          <a:p>
            <a:r>
              <a:rPr lang="en-CA" sz="2000" dirty="0">
                <a:latin typeface="Source Sans Pro" panose="020B0503030403020204" pitchFamily="34" charset="0"/>
                <a:ea typeface="Source Sans Pro" panose="020B0503030403020204" pitchFamily="34" charset="0"/>
              </a:rPr>
              <a:t>Does Departure Delay affect Customer Satisfaction ?</a:t>
            </a:r>
          </a:p>
        </p:txBody>
      </p:sp>
      <p:pic>
        <p:nvPicPr>
          <p:cNvPr id="3" name="Picture 2" descr="A graph showing different colored squares&#10;&#10;Description automatically generated">
            <a:extLst>
              <a:ext uri="{FF2B5EF4-FFF2-40B4-BE49-F238E27FC236}">
                <a16:creationId xmlns:a16="http://schemas.microsoft.com/office/drawing/2014/main" id="{4B440A44-C2B6-BEFD-0F19-3DC81E047F6A}"/>
              </a:ext>
            </a:extLst>
          </p:cNvPr>
          <p:cNvPicPr>
            <a:picLocks noChangeAspect="1"/>
          </p:cNvPicPr>
          <p:nvPr/>
        </p:nvPicPr>
        <p:blipFill rotWithShape="1">
          <a:blip r:embed="rId3"/>
          <a:srcRect l="1759" t="41516" r="4466" b="2166"/>
          <a:stretch/>
        </p:blipFill>
        <p:spPr bwMode="auto">
          <a:xfrm>
            <a:off x="4340395" y="1563414"/>
            <a:ext cx="4525303" cy="2469425"/>
          </a:xfrm>
          <a:prstGeom prst="rect">
            <a:avLst/>
          </a:prstGeom>
          <a:ln>
            <a:noFill/>
          </a:ln>
          <a:extLst>
            <a:ext uri="{53640926-AAD7-44D8-BBD7-CCE9431645EC}">
              <a14:shadowObscured xmlns:a14="http://schemas.microsoft.com/office/drawing/2010/main"/>
            </a:ext>
          </a:extLst>
        </p:spPr>
      </p:pic>
      <p:sp>
        <p:nvSpPr>
          <p:cNvPr id="4" name="TextBox 3">
            <a:extLst>
              <a:ext uri="{FF2B5EF4-FFF2-40B4-BE49-F238E27FC236}">
                <a16:creationId xmlns:a16="http://schemas.microsoft.com/office/drawing/2014/main" id="{D070B9C1-9175-BD3C-F4A6-35C95344F53B}"/>
              </a:ext>
            </a:extLst>
          </p:cNvPr>
          <p:cNvSpPr txBox="1"/>
          <p:nvPr/>
        </p:nvSpPr>
        <p:spPr>
          <a:xfrm>
            <a:off x="513185" y="1690252"/>
            <a:ext cx="3441780" cy="1997278"/>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latin typeface="Source Sans Pro" panose="020B0503030403020204" pitchFamily="34" charset="0"/>
                <a:ea typeface="Source Sans Pro" panose="020B0503030403020204" pitchFamily="34" charset="0"/>
              </a:rPr>
              <a:t>Boxplot shows airplane departure delayal does not impact passenger satisfaction. </a:t>
            </a:r>
          </a:p>
          <a:p>
            <a:pPr marL="285750" indent="-285750">
              <a:lnSpc>
                <a:spcPct val="150000"/>
              </a:lnSpc>
              <a:buFont typeface="Arial" panose="020B0604020202020204" pitchFamily="34" charset="0"/>
              <a:buChar char="•"/>
            </a:pPr>
            <a:r>
              <a:rPr lang="en-US" dirty="0">
                <a:latin typeface="Source Sans Pro" panose="020B0503030403020204" pitchFamily="34" charset="0"/>
                <a:ea typeface="Source Sans Pro" panose="020B0503030403020204" pitchFamily="34" charset="0"/>
              </a:rPr>
              <a:t>There is little difference in delayal minutes between those satisfied vs. not (~5-7 minutes)</a:t>
            </a:r>
            <a:endParaRPr lang="en-CA" dirty="0">
              <a:latin typeface="Source Sans Pro" panose="020B0503030403020204" pitchFamily="34" charset="0"/>
              <a:ea typeface="Source Sans Pro" panose="020B0503030403020204" pitchFamily="34" charset="0"/>
            </a:endParaRPr>
          </a:p>
        </p:txBody>
      </p:sp>
      <p:sp>
        <p:nvSpPr>
          <p:cNvPr id="14" name="TextBox 13">
            <a:extLst>
              <a:ext uri="{FF2B5EF4-FFF2-40B4-BE49-F238E27FC236}">
                <a16:creationId xmlns:a16="http://schemas.microsoft.com/office/drawing/2014/main" id="{0BA41413-6D3D-B5CA-163E-E421E3A1A546}"/>
              </a:ext>
            </a:extLst>
          </p:cNvPr>
          <p:cNvSpPr txBox="1"/>
          <p:nvPr/>
        </p:nvSpPr>
        <p:spPr>
          <a:xfrm>
            <a:off x="507378" y="143685"/>
            <a:ext cx="6895175" cy="646331"/>
          </a:xfrm>
          <a:prstGeom prst="rect">
            <a:avLst/>
          </a:prstGeom>
          <a:noFill/>
        </p:spPr>
        <p:txBody>
          <a:bodyPr wrap="square">
            <a:spAutoFit/>
          </a:bodyPr>
          <a:lstStyle/>
          <a:p>
            <a:r>
              <a:rPr lang="en-CA" sz="3600" dirty="0">
                <a:latin typeface="Source Sans Pro" panose="020B0503030403020204" pitchFamily="34" charset="0"/>
                <a:ea typeface="Source Sans Pro" panose="020B0503030403020204" pitchFamily="34" charset="0"/>
              </a:rPr>
              <a:t>Exploring Data Patterns</a:t>
            </a:r>
          </a:p>
        </p:txBody>
      </p:sp>
    </p:spTree>
    <p:extLst>
      <p:ext uri="{BB962C8B-B14F-4D97-AF65-F5344CB8AC3E}">
        <p14:creationId xmlns:p14="http://schemas.microsoft.com/office/powerpoint/2010/main" val="13681577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5" name="Google Shape;2055;p82">
            <a:extLst>
              <a:ext uri="{FF2B5EF4-FFF2-40B4-BE49-F238E27FC236}">
                <a16:creationId xmlns:a16="http://schemas.microsoft.com/office/drawing/2014/main" id="{EA5A665A-ED08-F6DE-4FBD-C093DCC80824}"/>
              </a:ext>
            </a:extLst>
          </p:cNvPr>
          <p:cNvSpPr/>
          <p:nvPr/>
        </p:nvSpPr>
        <p:spPr>
          <a:xfrm flipH="1">
            <a:off x="278302" y="4641034"/>
            <a:ext cx="234885" cy="330820"/>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ln>
            <a:headEnd type="none" w="sm" len="sm"/>
            <a:tailEnd type="none" w="sm" len="sm"/>
          </a:ln>
        </p:spPr>
        <p:style>
          <a:lnRef idx="2">
            <a:schemeClr val="accent1">
              <a:shade val="15000"/>
            </a:schemeClr>
          </a:lnRef>
          <a:fillRef idx="1">
            <a:schemeClr val="accent1"/>
          </a:fillRef>
          <a:effectRef idx="0">
            <a:schemeClr val="accent1"/>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 name="Google Shape;2055;p82">
            <a:extLst>
              <a:ext uri="{FF2B5EF4-FFF2-40B4-BE49-F238E27FC236}">
                <a16:creationId xmlns:a16="http://schemas.microsoft.com/office/drawing/2014/main" id="{FA96125A-F1F7-2954-30EC-796C5A29E4AD}"/>
              </a:ext>
            </a:extLst>
          </p:cNvPr>
          <p:cNvSpPr/>
          <p:nvPr/>
        </p:nvSpPr>
        <p:spPr>
          <a:xfrm flipH="1">
            <a:off x="3311554" y="4629442"/>
            <a:ext cx="234885" cy="330820"/>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ln>
            <a:headEnd type="none" w="sm" len="sm"/>
            <a:tailEnd type="none" w="sm" len="sm"/>
          </a:ln>
        </p:spPr>
        <p:style>
          <a:lnRef idx="2">
            <a:schemeClr val="accent1">
              <a:shade val="15000"/>
            </a:schemeClr>
          </a:lnRef>
          <a:fillRef idx="1">
            <a:schemeClr val="accent1"/>
          </a:fillRef>
          <a:effectRef idx="0">
            <a:schemeClr val="accent1"/>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 name="Google Shape;2055;p82">
            <a:extLst>
              <a:ext uri="{FF2B5EF4-FFF2-40B4-BE49-F238E27FC236}">
                <a16:creationId xmlns:a16="http://schemas.microsoft.com/office/drawing/2014/main" id="{B0BF3DC5-1B66-2B2F-ABE8-8DDB4EF4307F}"/>
              </a:ext>
            </a:extLst>
          </p:cNvPr>
          <p:cNvSpPr/>
          <p:nvPr/>
        </p:nvSpPr>
        <p:spPr>
          <a:xfrm flipH="1">
            <a:off x="6548499" y="4599705"/>
            <a:ext cx="234885" cy="330820"/>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ln>
            <a:headEnd type="none" w="sm" len="sm"/>
            <a:tailEnd type="none" w="sm" len="sm"/>
          </a:ln>
        </p:spPr>
        <p:style>
          <a:lnRef idx="2">
            <a:schemeClr val="dk1">
              <a:shade val="15000"/>
            </a:schemeClr>
          </a:lnRef>
          <a:fillRef idx="1">
            <a:schemeClr val="dk1"/>
          </a:fillRef>
          <a:effectRef idx="0">
            <a:schemeClr val="dk1"/>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2">
                  <a:lumMod val="65000"/>
                </a:schemeClr>
              </a:solidFill>
            </a:endParaRPr>
          </a:p>
        </p:txBody>
      </p:sp>
      <p:sp>
        <p:nvSpPr>
          <p:cNvPr id="11" name="TextBox 10">
            <a:extLst>
              <a:ext uri="{FF2B5EF4-FFF2-40B4-BE49-F238E27FC236}">
                <a16:creationId xmlns:a16="http://schemas.microsoft.com/office/drawing/2014/main" id="{D31613A9-3BA6-7882-6E21-BECB9E1ABB3F}"/>
              </a:ext>
            </a:extLst>
          </p:cNvPr>
          <p:cNvSpPr txBox="1"/>
          <p:nvPr/>
        </p:nvSpPr>
        <p:spPr>
          <a:xfrm>
            <a:off x="583576" y="4460928"/>
            <a:ext cx="1880839" cy="523220"/>
          </a:xfrm>
          <a:prstGeom prst="rect">
            <a:avLst/>
          </a:prstGeom>
          <a:noFill/>
        </p:spPr>
        <p:txBody>
          <a:bodyPr wrap="square" rtlCol="0">
            <a:spAutoFit/>
          </a:bodyPr>
          <a:lstStyle/>
          <a:p>
            <a:r>
              <a:rPr lang="en-US" dirty="0">
                <a:solidFill>
                  <a:schemeClr val="tx2">
                    <a:lumMod val="65000"/>
                  </a:schemeClr>
                </a:solidFill>
              </a:rPr>
              <a:t>Business Problem and Challenge</a:t>
            </a:r>
            <a:endParaRPr lang="en-CA" dirty="0">
              <a:solidFill>
                <a:schemeClr val="tx2">
                  <a:lumMod val="65000"/>
                </a:schemeClr>
              </a:solidFill>
            </a:endParaRPr>
          </a:p>
        </p:txBody>
      </p:sp>
      <p:sp>
        <p:nvSpPr>
          <p:cNvPr id="15" name="TextBox 14">
            <a:extLst>
              <a:ext uri="{FF2B5EF4-FFF2-40B4-BE49-F238E27FC236}">
                <a16:creationId xmlns:a16="http://schemas.microsoft.com/office/drawing/2014/main" id="{035B29AB-0E5C-605F-3B82-730D8719913B}"/>
              </a:ext>
            </a:extLst>
          </p:cNvPr>
          <p:cNvSpPr txBox="1"/>
          <p:nvPr/>
        </p:nvSpPr>
        <p:spPr>
          <a:xfrm>
            <a:off x="3644586" y="4460928"/>
            <a:ext cx="2014654" cy="523220"/>
          </a:xfrm>
          <a:prstGeom prst="rect">
            <a:avLst/>
          </a:prstGeom>
          <a:noFill/>
          <a:ln>
            <a:noFill/>
          </a:ln>
        </p:spPr>
        <p:txBody>
          <a:bodyPr wrap="square" rtlCol="0">
            <a:spAutoFit/>
          </a:bodyPr>
          <a:lstStyle/>
          <a:p>
            <a:r>
              <a:rPr lang="en-CA" dirty="0">
                <a:solidFill>
                  <a:schemeClr val="tx2">
                    <a:lumMod val="65000"/>
                  </a:schemeClr>
                </a:solidFill>
              </a:rPr>
              <a:t>Data Collection and Preprocessing</a:t>
            </a:r>
          </a:p>
        </p:txBody>
      </p:sp>
      <p:sp>
        <p:nvSpPr>
          <p:cNvPr id="16" name="TextBox 15">
            <a:extLst>
              <a:ext uri="{FF2B5EF4-FFF2-40B4-BE49-F238E27FC236}">
                <a16:creationId xmlns:a16="http://schemas.microsoft.com/office/drawing/2014/main" id="{EA7C22BD-9BF5-D605-EC91-338B2D038B0B}"/>
              </a:ext>
            </a:extLst>
          </p:cNvPr>
          <p:cNvSpPr txBox="1"/>
          <p:nvPr/>
        </p:nvSpPr>
        <p:spPr>
          <a:xfrm>
            <a:off x="6851045" y="4460928"/>
            <a:ext cx="2014653" cy="523220"/>
          </a:xfrm>
          <a:prstGeom prst="rect">
            <a:avLst/>
          </a:prstGeom>
          <a:noFill/>
          <a:ln>
            <a:noFill/>
          </a:ln>
        </p:spPr>
        <p:txBody>
          <a:bodyPr wrap="square" rtlCol="0">
            <a:spAutoFit/>
          </a:bodyPr>
          <a:lstStyle/>
          <a:p>
            <a:r>
              <a:rPr lang="en-CA" b="1" dirty="0">
                <a:solidFill>
                  <a:schemeClr val="bg1">
                    <a:lumMod val="10000"/>
                  </a:schemeClr>
                </a:solidFill>
              </a:rPr>
              <a:t>Exploring Data Patterns and Insights</a:t>
            </a:r>
          </a:p>
        </p:txBody>
      </p:sp>
      <p:sp>
        <p:nvSpPr>
          <p:cNvPr id="2" name="TextBox 1">
            <a:extLst>
              <a:ext uri="{FF2B5EF4-FFF2-40B4-BE49-F238E27FC236}">
                <a16:creationId xmlns:a16="http://schemas.microsoft.com/office/drawing/2014/main" id="{BF717AA0-0DCE-C3CE-CB57-A0745C84A70A}"/>
              </a:ext>
            </a:extLst>
          </p:cNvPr>
          <p:cNvSpPr txBox="1"/>
          <p:nvPr/>
        </p:nvSpPr>
        <p:spPr>
          <a:xfrm>
            <a:off x="507378" y="1040079"/>
            <a:ext cx="6532759" cy="400110"/>
          </a:xfrm>
          <a:prstGeom prst="rect">
            <a:avLst/>
          </a:prstGeom>
          <a:noFill/>
        </p:spPr>
        <p:txBody>
          <a:bodyPr wrap="square" rtlCol="0">
            <a:spAutoFit/>
          </a:bodyPr>
          <a:lstStyle/>
          <a:p>
            <a:r>
              <a:rPr lang="en-CA" sz="2000" dirty="0">
                <a:latin typeface="Source Sans Pro" panose="020B0503030403020204" pitchFamily="34" charset="0"/>
                <a:ea typeface="Source Sans Pro" panose="020B0503030403020204" pitchFamily="34" charset="0"/>
              </a:rPr>
              <a:t>Does Passenger Class play an important role?</a:t>
            </a:r>
          </a:p>
        </p:txBody>
      </p:sp>
      <p:sp>
        <p:nvSpPr>
          <p:cNvPr id="4" name="TextBox 3">
            <a:extLst>
              <a:ext uri="{FF2B5EF4-FFF2-40B4-BE49-F238E27FC236}">
                <a16:creationId xmlns:a16="http://schemas.microsoft.com/office/drawing/2014/main" id="{D070B9C1-9175-BD3C-F4A6-35C95344F53B}"/>
              </a:ext>
            </a:extLst>
          </p:cNvPr>
          <p:cNvSpPr txBox="1"/>
          <p:nvPr/>
        </p:nvSpPr>
        <p:spPr>
          <a:xfrm>
            <a:off x="513185" y="1690252"/>
            <a:ext cx="3441780" cy="1672894"/>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latin typeface="Source Sans Pro" panose="020B0503030403020204" pitchFamily="34" charset="0"/>
                <a:ea typeface="Source Sans Pro" panose="020B0503030403020204" pitchFamily="34" charset="0"/>
              </a:rPr>
              <a:t>As expected, satisfied passengers were more likely to fall in the business class (approx.75%) vs. ‘neutral or dissatisfied’ who mostly flew Economy class (~60%).</a:t>
            </a:r>
            <a:endParaRPr lang="en-CA" dirty="0">
              <a:latin typeface="Source Sans Pro" panose="020B0503030403020204" pitchFamily="34" charset="0"/>
              <a:ea typeface="Source Sans Pro" panose="020B0503030403020204" pitchFamily="34" charset="0"/>
            </a:endParaRPr>
          </a:p>
        </p:txBody>
      </p:sp>
      <p:sp>
        <p:nvSpPr>
          <p:cNvPr id="14" name="TextBox 13">
            <a:extLst>
              <a:ext uri="{FF2B5EF4-FFF2-40B4-BE49-F238E27FC236}">
                <a16:creationId xmlns:a16="http://schemas.microsoft.com/office/drawing/2014/main" id="{0BA41413-6D3D-B5CA-163E-E421E3A1A546}"/>
              </a:ext>
            </a:extLst>
          </p:cNvPr>
          <p:cNvSpPr txBox="1"/>
          <p:nvPr/>
        </p:nvSpPr>
        <p:spPr>
          <a:xfrm>
            <a:off x="507378" y="143685"/>
            <a:ext cx="6895175" cy="646331"/>
          </a:xfrm>
          <a:prstGeom prst="rect">
            <a:avLst/>
          </a:prstGeom>
          <a:noFill/>
        </p:spPr>
        <p:txBody>
          <a:bodyPr wrap="square">
            <a:spAutoFit/>
          </a:bodyPr>
          <a:lstStyle/>
          <a:p>
            <a:r>
              <a:rPr lang="en-CA" sz="3600" dirty="0">
                <a:latin typeface="Source Sans Pro" panose="020B0503030403020204" pitchFamily="34" charset="0"/>
                <a:ea typeface="Source Sans Pro" panose="020B0503030403020204" pitchFamily="34" charset="0"/>
              </a:rPr>
              <a:t>Exploring Data Patterns</a:t>
            </a:r>
          </a:p>
        </p:txBody>
      </p:sp>
      <p:pic>
        <p:nvPicPr>
          <p:cNvPr id="8" name="Picture 7" descr="A graph of different classes&#10;&#10;Description automatically generated">
            <a:extLst>
              <a:ext uri="{FF2B5EF4-FFF2-40B4-BE49-F238E27FC236}">
                <a16:creationId xmlns:a16="http://schemas.microsoft.com/office/drawing/2014/main" id="{2BDE75AC-8F14-0533-4F80-5FF59CE1BEDD}"/>
              </a:ext>
            </a:extLst>
          </p:cNvPr>
          <p:cNvPicPr>
            <a:picLocks noChangeAspect="1"/>
          </p:cNvPicPr>
          <p:nvPr/>
        </p:nvPicPr>
        <p:blipFill>
          <a:blip r:embed="rId3"/>
          <a:stretch>
            <a:fillRect/>
          </a:stretch>
        </p:blipFill>
        <p:spPr>
          <a:xfrm>
            <a:off x="4059624" y="1440190"/>
            <a:ext cx="4806073" cy="2890564"/>
          </a:xfrm>
          <a:prstGeom prst="rect">
            <a:avLst/>
          </a:prstGeom>
        </p:spPr>
      </p:pic>
    </p:spTree>
    <p:extLst>
      <p:ext uri="{BB962C8B-B14F-4D97-AF65-F5344CB8AC3E}">
        <p14:creationId xmlns:p14="http://schemas.microsoft.com/office/powerpoint/2010/main" val="24893528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5" name="Google Shape;2055;p82">
            <a:extLst>
              <a:ext uri="{FF2B5EF4-FFF2-40B4-BE49-F238E27FC236}">
                <a16:creationId xmlns:a16="http://schemas.microsoft.com/office/drawing/2014/main" id="{EA5A665A-ED08-F6DE-4FBD-C093DCC80824}"/>
              </a:ext>
            </a:extLst>
          </p:cNvPr>
          <p:cNvSpPr/>
          <p:nvPr/>
        </p:nvSpPr>
        <p:spPr>
          <a:xfrm flipH="1">
            <a:off x="278302" y="4641034"/>
            <a:ext cx="234885" cy="330820"/>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ln>
            <a:headEnd type="none" w="sm" len="sm"/>
            <a:tailEnd type="none" w="sm" len="sm"/>
          </a:ln>
        </p:spPr>
        <p:style>
          <a:lnRef idx="2">
            <a:schemeClr val="accent1">
              <a:shade val="15000"/>
            </a:schemeClr>
          </a:lnRef>
          <a:fillRef idx="1">
            <a:schemeClr val="accent1"/>
          </a:fillRef>
          <a:effectRef idx="0">
            <a:schemeClr val="accent1"/>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 name="Google Shape;2055;p82">
            <a:extLst>
              <a:ext uri="{FF2B5EF4-FFF2-40B4-BE49-F238E27FC236}">
                <a16:creationId xmlns:a16="http://schemas.microsoft.com/office/drawing/2014/main" id="{FA96125A-F1F7-2954-30EC-796C5A29E4AD}"/>
              </a:ext>
            </a:extLst>
          </p:cNvPr>
          <p:cNvSpPr/>
          <p:nvPr/>
        </p:nvSpPr>
        <p:spPr>
          <a:xfrm flipH="1">
            <a:off x="3311554" y="4629442"/>
            <a:ext cx="234885" cy="330820"/>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ln>
            <a:headEnd type="none" w="sm" len="sm"/>
            <a:tailEnd type="none" w="sm" len="sm"/>
          </a:ln>
        </p:spPr>
        <p:style>
          <a:lnRef idx="2">
            <a:schemeClr val="accent1">
              <a:shade val="15000"/>
            </a:schemeClr>
          </a:lnRef>
          <a:fillRef idx="1">
            <a:schemeClr val="accent1"/>
          </a:fillRef>
          <a:effectRef idx="0">
            <a:schemeClr val="accent1"/>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 name="Google Shape;2055;p82">
            <a:extLst>
              <a:ext uri="{FF2B5EF4-FFF2-40B4-BE49-F238E27FC236}">
                <a16:creationId xmlns:a16="http://schemas.microsoft.com/office/drawing/2014/main" id="{B0BF3DC5-1B66-2B2F-ABE8-8DDB4EF4307F}"/>
              </a:ext>
            </a:extLst>
          </p:cNvPr>
          <p:cNvSpPr/>
          <p:nvPr/>
        </p:nvSpPr>
        <p:spPr>
          <a:xfrm flipH="1">
            <a:off x="6548499" y="4599705"/>
            <a:ext cx="234885" cy="330820"/>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ln>
            <a:headEnd type="none" w="sm" len="sm"/>
            <a:tailEnd type="none" w="sm" len="sm"/>
          </a:ln>
        </p:spPr>
        <p:style>
          <a:lnRef idx="2">
            <a:schemeClr val="dk1">
              <a:shade val="15000"/>
            </a:schemeClr>
          </a:lnRef>
          <a:fillRef idx="1">
            <a:schemeClr val="dk1"/>
          </a:fillRef>
          <a:effectRef idx="0">
            <a:schemeClr val="dk1"/>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2">
                  <a:lumMod val="65000"/>
                </a:schemeClr>
              </a:solidFill>
            </a:endParaRPr>
          </a:p>
        </p:txBody>
      </p:sp>
      <p:sp>
        <p:nvSpPr>
          <p:cNvPr id="11" name="TextBox 10">
            <a:extLst>
              <a:ext uri="{FF2B5EF4-FFF2-40B4-BE49-F238E27FC236}">
                <a16:creationId xmlns:a16="http://schemas.microsoft.com/office/drawing/2014/main" id="{D31613A9-3BA6-7882-6E21-BECB9E1ABB3F}"/>
              </a:ext>
            </a:extLst>
          </p:cNvPr>
          <p:cNvSpPr txBox="1"/>
          <p:nvPr/>
        </p:nvSpPr>
        <p:spPr>
          <a:xfrm>
            <a:off x="583576" y="4460928"/>
            <a:ext cx="1880839" cy="523220"/>
          </a:xfrm>
          <a:prstGeom prst="rect">
            <a:avLst/>
          </a:prstGeom>
          <a:noFill/>
        </p:spPr>
        <p:txBody>
          <a:bodyPr wrap="square" rtlCol="0">
            <a:spAutoFit/>
          </a:bodyPr>
          <a:lstStyle/>
          <a:p>
            <a:r>
              <a:rPr lang="en-US" dirty="0">
                <a:solidFill>
                  <a:schemeClr val="tx2">
                    <a:lumMod val="65000"/>
                  </a:schemeClr>
                </a:solidFill>
              </a:rPr>
              <a:t>Business Problem and Challenge</a:t>
            </a:r>
            <a:endParaRPr lang="en-CA" dirty="0">
              <a:solidFill>
                <a:schemeClr val="tx2">
                  <a:lumMod val="65000"/>
                </a:schemeClr>
              </a:solidFill>
            </a:endParaRPr>
          </a:p>
        </p:txBody>
      </p:sp>
      <p:sp>
        <p:nvSpPr>
          <p:cNvPr id="15" name="TextBox 14">
            <a:extLst>
              <a:ext uri="{FF2B5EF4-FFF2-40B4-BE49-F238E27FC236}">
                <a16:creationId xmlns:a16="http://schemas.microsoft.com/office/drawing/2014/main" id="{035B29AB-0E5C-605F-3B82-730D8719913B}"/>
              </a:ext>
            </a:extLst>
          </p:cNvPr>
          <p:cNvSpPr txBox="1"/>
          <p:nvPr/>
        </p:nvSpPr>
        <p:spPr>
          <a:xfrm>
            <a:off x="3644586" y="4460928"/>
            <a:ext cx="2014654" cy="523220"/>
          </a:xfrm>
          <a:prstGeom prst="rect">
            <a:avLst/>
          </a:prstGeom>
          <a:noFill/>
          <a:ln>
            <a:noFill/>
          </a:ln>
        </p:spPr>
        <p:txBody>
          <a:bodyPr wrap="square" rtlCol="0">
            <a:spAutoFit/>
          </a:bodyPr>
          <a:lstStyle/>
          <a:p>
            <a:r>
              <a:rPr lang="en-CA" dirty="0">
                <a:solidFill>
                  <a:schemeClr val="tx2">
                    <a:lumMod val="65000"/>
                  </a:schemeClr>
                </a:solidFill>
              </a:rPr>
              <a:t>Data Collection and Preprocessing</a:t>
            </a:r>
          </a:p>
        </p:txBody>
      </p:sp>
      <p:sp>
        <p:nvSpPr>
          <p:cNvPr id="16" name="TextBox 15">
            <a:extLst>
              <a:ext uri="{FF2B5EF4-FFF2-40B4-BE49-F238E27FC236}">
                <a16:creationId xmlns:a16="http://schemas.microsoft.com/office/drawing/2014/main" id="{EA7C22BD-9BF5-D605-EC91-338B2D038B0B}"/>
              </a:ext>
            </a:extLst>
          </p:cNvPr>
          <p:cNvSpPr txBox="1"/>
          <p:nvPr/>
        </p:nvSpPr>
        <p:spPr>
          <a:xfrm>
            <a:off x="6851045" y="4460928"/>
            <a:ext cx="2014653" cy="523220"/>
          </a:xfrm>
          <a:prstGeom prst="rect">
            <a:avLst/>
          </a:prstGeom>
          <a:noFill/>
          <a:ln>
            <a:noFill/>
          </a:ln>
        </p:spPr>
        <p:txBody>
          <a:bodyPr wrap="square" rtlCol="0">
            <a:spAutoFit/>
          </a:bodyPr>
          <a:lstStyle/>
          <a:p>
            <a:r>
              <a:rPr lang="en-CA" b="1" dirty="0">
                <a:solidFill>
                  <a:schemeClr val="bg1">
                    <a:lumMod val="10000"/>
                  </a:schemeClr>
                </a:solidFill>
              </a:rPr>
              <a:t>Exploring Data Patterns and Insights</a:t>
            </a:r>
          </a:p>
        </p:txBody>
      </p:sp>
      <p:sp>
        <p:nvSpPr>
          <p:cNvPr id="14" name="TextBox 13">
            <a:extLst>
              <a:ext uri="{FF2B5EF4-FFF2-40B4-BE49-F238E27FC236}">
                <a16:creationId xmlns:a16="http://schemas.microsoft.com/office/drawing/2014/main" id="{0BA41413-6D3D-B5CA-163E-E421E3A1A546}"/>
              </a:ext>
            </a:extLst>
          </p:cNvPr>
          <p:cNvSpPr txBox="1"/>
          <p:nvPr/>
        </p:nvSpPr>
        <p:spPr>
          <a:xfrm>
            <a:off x="507378" y="113948"/>
            <a:ext cx="6895175" cy="646331"/>
          </a:xfrm>
          <a:prstGeom prst="rect">
            <a:avLst/>
          </a:prstGeom>
          <a:noFill/>
        </p:spPr>
        <p:txBody>
          <a:bodyPr wrap="square">
            <a:spAutoFit/>
          </a:bodyPr>
          <a:lstStyle/>
          <a:p>
            <a:r>
              <a:rPr lang="en-CA" sz="3600" dirty="0">
                <a:latin typeface="Source Sans Pro" panose="020B0503030403020204" pitchFamily="34" charset="0"/>
                <a:ea typeface="Source Sans Pro" panose="020B0503030403020204" pitchFamily="34" charset="0"/>
              </a:rPr>
              <a:t>Exploring Data Insights</a:t>
            </a:r>
          </a:p>
        </p:txBody>
      </p:sp>
      <p:pic>
        <p:nvPicPr>
          <p:cNvPr id="3" name="Picture 2" descr="A screenshot of a graph&#10;&#10;Description automatically generated">
            <a:extLst>
              <a:ext uri="{FF2B5EF4-FFF2-40B4-BE49-F238E27FC236}">
                <a16:creationId xmlns:a16="http://schemas.microsoft.com/office/drawing/2014/main" id="{3F52345F-F67F-67F4-2679-56764B9B9568}"/>
              </a:ext>
            </a:extLst>
          </p:cNvPr>
          <p:cNvPicPr>
            <a:picLocks noChangeAspect="1"/>
          </p:cNvPicPr>
          <p:nvPr/>
        </p:nvPicPr>
        <p:blipFill>
          <a:blip r:embed="rId3"/>
          <a:stretch>
            <a:fillRect/>
          </a:stretch>
        </p:blipFill>
        <p:spPr>
          <a:xfrm>
            <a:off x="3546439" y="1048215"/>
            <a:ext cx="5485720" cy="2705100"/>
          </a:xfrm>
          <a:prstGeom prst="rect">
            <a:avLst/>
          </a:prstGeom>
        </p:spPr>
      </p:pic>
      <p:sp>
        <p:nvSpPr>
          <p:cNvPr id="10" name="TextBox 9">
            <a:extLst>
              <a:ext uri="{FF2B5EF4-FFF2-40B4-BE49-F238E27FC236}">
                <a16:creationId xmlns:a16="http://schemas.microsoft.com/office/drawing/2014/main" id="{A4DD4D86-FC21-A84D-1D0B-8A0FE8A4B951}"/>
              </a:ext>
            </a:extLst>
          </p:cNvPr>
          <p:cNvSpPr txBox="1"/>
          <p:nvPr/>
        </p:nvSpPr>
        <p:spPr>
          <a:xfrm>
            <a:off x="210010" y="1702717"/>
            <a:ext cx="3218986" cy="1923604"/>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latin typeface="Source Sans Pro" panose="020B0503030403020204" pitchFamily="34" charset="0"/>
                <a:ea typeface="Source Sans Pro" panose="020B0503030403020204" pitchFamily="34" charset="0"/>
              </a:rPr>
              <a:t>Flight distance data is left-skewed, not a perfect normal distribution.</a:t>
            </a:r>
          </a:p>
          <a:p>
            <a:pPr marL="285750" indent="-285750">
              <a:lnSpc>
                <a:spcPct val="150000"/>
              </a:lnSpc>
              <a:buFont typeface="Arial" panose="020B0604020202020204" pitchFamily="34" charset="0"/>
              <a:buChar char="•"/>
            </a:pPr>
            <a:r>
              <a:rPr lang="en-US" dirty="0">
                <a:latin typeface="Source Sans Pro" panose="020B0503030403020204" pitchFamily="34" charset="0"/>
                <a:ea typeface="Source Sans Pro" panose="020B0503030403020204" pitchFamily="34" charset="0"/>
              </a:rPr>
              <a:t>Retaining outliers ensures comprehensive analysis and real-world representation.</a:t>
            </a:r>
            <a:endParaRPr lang="en-CA" dirty="0">
              <a:latin typeface="Source Sans Pro" panose="020B0503030403020204" pitchFamily="34" charset="0"/>
              <a:ea typeface="Source Sans Pro" panose="020B0503030403020204" pitchFamily="34" charset="0"/>
            </a:endParaRPr>
          </a:p>
          <a:p>
            <a:endParaRPr lang="en-CA" dirty="0"/>
          </a:p>
        </p:txBody>
      </p:sp>
    </p:spTree>
    <p:extLst>
      <p:ext uri="{BB962C8B-B14F-4D97-AF65-F5344CB8AC3E}">
        <p14:creationId xmlns:p14="http://schemas.microsoft.com/office/powerpoint/2010/main" val="37479647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Airline Business Plan by Slidesgo">
  <a:themeElements>
    <a:clrScheme name="Simple Light">
      <a:dk1>
        <a:srgbClr val="302C3E"/>
      </a:dk1>
      <a:lt1>
        <a:srgbClr val="F6F6F6"/>
      </a:lt1>
      <a:dk2>
        <a:srgbClr val="157DD9"/>
      </a:dk2>
      <a:lt2>
        <a:srgbClr val="FFFFFF"/>
      </a:lt2>
      <a:accent1>
        <a:srgbClr val="FFFFFF"/>
      </a:accent1>
      <a:accent2>
        <a:srgbClr val="FFFFFF"/>
      </a:accent2>
      <a:accent3>
        <a:srgbClr val="FFFFFF"/>
      </a:accent3>
      <a:accent4>
        <a:srgbClr val="FFFFFF"/>
      </a:accent4>
      <a:accent5>
        <a:srgbClr val="FFFFFF"/>
      </a:accent5>
      <a:accent6>
        <a:srgbClr val="FFFFFF"/>
      </a:accent6>
      <a:hlink>
        <a:srgbClr val="302C3E"/>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464</TotalTime>
  <Words>1346</Words>
  <Application>Microsoft Office PowerPoint</Application>
  <PresentationFormat>On-screen Show (16:9)</PresentationFormat>
  <Paragraphs>136</Paragraphs>
  <Slides>18</Slides>
  <Notes>18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Manrope</vt:lpstr>
      <vt:lpstr>Arial</vt:lpstr>
      <vt:lpstr>Calibri</vt:lpstr>
      <vt:lpstr>Source Sans Pro</vt:lpstr>
      <vt:lpstr>Airline Business Plan by Slidesgo</vt:lpstr>
      <vt:lpstr>Unraveling Airline Satisfaction Insights</vt:lpstr>
      <vt:lpstr>Introduction</vt:lpstr>
      <vt:lpstr>Table of contents</vt:lpstr>
      <vt:lpstr>Business Problem</vt:lpstr>
      <vt:lpstr>Understanding the Data</vt:lpstr>
      <vt:lpstr>Understanding the Data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96% Accuracy</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Unraveling Airline Satisfaction Insights</dc:title>
  <dc:creator>Owner</dc:creator>
  <cp:lastModifiedBy>Jagjeet Singh Malhotra</cp:lastModifiedBy>
  <cp:revision>10</cp:revision>
  <dcterms:modified xsi:type="dcterms:W3CDTF">2023-08-16T19:36:54Z</dcterms:modified>
</cp:coreProperties>
</file>